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1"/>
  </p:notesMasterIdLst>
  <p:sldIdLst>
    <p:sldId id="343" r:id="rId2"/>
    <p:sldId id="310" r:id="rId3"/>
    <p:sldId id="323" r:id="rId4"/>
    <p:sldId id="324" r:id="rId5"/>
    <p:sldId id="313" r:id="rId6"/>
    <p:sldId id="325" r:id="rId7"/>
    <p:sldId id="314" r:id="rId8"/>
    <p:sldId id="258" r:id="rId9"/>
    <p:sldId id="282" r:id="rId10"/>
    <p:sldId id="326" r:id="rId11"/>
    <p:sldId id="259" r:id="rId12"/>
    <p:sldId id="315" r:id="rId13"/>
    <p:sldId id="301" r:id="rId14"/>
    <p:sldId id="302" r:id="rId15"/>
    <p:sldId id="317" r:id="rId16"/>
    <p:sldId id="330" r:id="rId17"/>
    <p:sldId id="287" r:id="rId18"/>
    <p:sldId id="295" r:id="rId19"/>
    <p:sldId id="296" r:id="rId20"/>
    <p:sldId id="269" r:id="rId21"/>
    <p:sldId id="270" r:id="rId22"/>
    <p:sldId id="290" r:id="rId23"/>
    <p:sldId id="333" r:id="rId24"/>
    <p:sldId id="276" r:id="rId25"/>
    <p:sldId id="334" r:id="rId26"/>
    <p:sldId id="335" r:id="rId27"/>
    <p:sldId id="277" r:id="rId28"/>
    <p:sldId id="342" r:id="rId29"/>
    <p:sldId id="337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CCFFFF"/>
    <a:srgbClr val="CCFFCC"/>
    <a:srgbClr val="CC00CC"/>
    <a:srgbClr val="009900"/>
    <a:srgbClr val="FFFF66"/>
    <a:srgbClr val="0000FF"/>
    <a:srgbClr val="CC0000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97AA3EC-947D-40A6-A68E-81BDC6740D1C}" type="datetimeFigureOut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E170A84-19F3-4BF5-9EBC-DF77D1F8A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998A8A9-56DB-452C-993B-3E29598CD16E}" type="datetimeFigureOut">
              <a:rPr lang="en-US"/>
              <a:pPr/>
              <a:t>4/11/2016</a:t>
            </a:fld>
            <a:endParaRPr lang="en-US" alt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C35A6DA-66CD-4383-9F18-86B74E39918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186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6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C8764F-0F28-4022-AFAF-FE866CBEB462}" type="datetimeFigureOut">
              <a:rPr lang="en-US"/>
              <a:pPr/>
              <a:t>4/11/2016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AE75E-2734-4D48-9A19-8D0FFB2D8F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9E571-776B-4551-B3C8-BF69559D9298}" type="datetimeFigureOut">
              <a:rPr lang="en-US"/>
              <a:pPr/>
              <a:t>4/11/2016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046A3-80B4-4CB8-8A82-672F657A4D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FD10CCE-4F54-479C-AF74-4F0C46445287}" type="datetimeFigureOut">
              <a:rPr lang="en-US"/>
              <a:pPr/>
              <a:t>4/11/2016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80053A9-9B7B-4A03-8ECF-30A2E1D3D9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E9419A-67D3-4375-90AD-F0CB6DD6DFD0}" type="datetimeFigureOut">
              <a:rPr lang="en-US"/>
              <a:pPr/>
              <a:t>4/11/2016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A4BF0-5B02-4B2A-A70C-47AAB076BB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0F7DE3-2E44-42F3-AE34-A7F5683693C5}" type="datetimeFigureOut">
              <a:rPr lang="en-US"/>
              <a:pPr/>
              <a:t>4/11/2016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9E7D2-2D59-4E15-B9C3-CDB7915347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14B86A-F5D5-4F14-8821-BDEA756C0B01}" type="datetimeFigureOut">
              <a:rPr lang="en-US"/>
              <a:pPr/>
              <a:t>4/11/2016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B7D08-664B-4C74-B632-61688D4F3F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BBB66-6CA6-4005-BDC1-96F42CDB2F34}" type="datetimeFigureOut">
              <a:rPr lang="en-US"/>
              <a:pPr/>
              <a:t>4/11/2016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FBE7C-1E8E-4A64-BB4C-8263E02E93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729BDB-F240-4BD3-B296-9957431E79CE}" type="datetimeFigureOut">
              <a:rPr lang="en-US"/>
              <a:pPr/>
              <a:t>4/11/2016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ADE21-8274-4BA6-A14F-39602FD095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FE6968-039B-4C8E-93A6-CFA965C07CC3}" type="datetimeFigureOut">
              <a:rPr lang="en-US"/>
              <a:pPr/>
              <a:t>4/11/2016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A4733-86DD-44E9-8E8D-11C0D6761E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F4CABD-D250-4739-B1BE-C21B2933B09F}" type="datetimeFigureOut">
              <a:rPr lang="en-US"/>
              <a:pPr/>
              <a:t>4/11/2016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F643C-657A-4385-BD1B-A93D25C7AF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CECD7E-1FA5-4001-87B3-82D3BF2CDDBC}" type="datetimeFigureOut">
              <a:rPr lang="en-US"/>
              <a:pPr/>
              <a:t>4/11/2016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411F7-840A-4CBE-B727-F738F4CCCE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814043BB-4396-49D4-BBE1-C9EAA824A713}" type="datetimeFigureOut">
              <a:rPr lang="en-US"/>
              <a:pPr/>
              <a:t>4/11/2016</a:t>
            </a:fld>
            <a:endParaRPr lang="en-US" alt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D2A3996C-817E-463C-A026-8D22E9A5B5D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083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vi.wikipedia.org/w/index.php?title=1802&amp;action=edit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://vi.wikipedia.org/w/index.php?title=1820&amp;action=edi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.wikipedia.org/w/index.php?title=1762&amp;action=edit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upload.wikimedia.org/wikipedia/vi/8/8d/GiaLong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luat%20phap%20gia%20long_oke.m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.wmf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Relationship Id="rId9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Lịch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sử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:31  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31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Nhà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Nguyễn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thành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lập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7" name="Picture 7" descr="Sh-chichan-kool-94835"/>
          <p:cNvPicPr>
            <a:picLocks noChangeAspect="1" noChangeArrowheads="1" noCrop="1"/>
          </p:cNvPicPr>
          <p:nvPr/>
        </p:nvPicPr>
        <p:blipFill>
          <a:blip r:embed="rId2">
            <a:lum bright="12000" contrast="40000"/>
          </a:blip>
          <a:srcRect/>
          <a:stretch>
            <a:fillRect/>
          </a:stretch>
        </p:blipFill>
        <p:spPr bwMode="auto">
          <a:xfrm>
            <a:off x="0" y="0"/>
            <a:ext cx="1295400" cy="1295400"/>
          </a:xfrm>
          <a:prstGeom prst="rect">
            <a:avLst/>
          </a:prstGeom>
          <a:noFill/>
        </p:spPr>
      </p:pic>
      <p:pic>
        <p:nvPicPr>
          <p:cNvPr id="153608" name="Picture 8" descr="Sh-chichan-kool-94835"/>
          <p:cNvPicPr>
            <a:picLocks noChangeAspect="1" noChangeArrowheads="1" noCrop="1"/>
          </p:cNvPicPr>
          <p:nvPr/>
        </p:nvPicPr>
        <p:blipFill>
          <a:blip r:embed="rId2">
            <a:lum bright="12000" contrast="40000"/>
          </a:blip>
          <a:srcRect/>
          <a:stretch>
            <a:fillRect/>
          </a:stretch>
        </p:blipFill>
        <p:spPr bwMode="auto">
          <a:xfrm>
            <a:off x="8077200" y="0"/>
            <a:ext cx="1066800" cy="911225"/>
          </a:xfrm>
          <a:prstGeom prst="rect">
            <a:avLst/>
          </a:prstGeom>
          <a:noFill/>
        </p:spPr>
      </p:pic>
      <p:pic>
        <p:nvPicPr>
          <p:cNvPr id="153609" name="Picture 9" descr="Sh-chichan-kool-94835"/>
          <p:cNvPicPr>
            <a:picLocks noChangeAspect="1" noChangeArrowheads="1" noCrop="1"/>
          </p:cNvPicPr>
          <p:nvPr/>
        </p:nvPicPr>
        <p:blipFill>
          <a:blip r:embed="rId2">
            <a:lum bright="12000" contrast="40000"/>
          </a:blip>
          <a:srcRect/>
          <a:stretch>
            <a:fillRect/>
          </a:stretch>
        </p:blipFill>
        <p:spPr bwMode="auto">
          <a:xfrm>
            <a:off x="0" y="5946775"/>
            <a:ext cx="1066800" cy="911225"/>
          </a:xfrm>
          <a:prstGeom prst="rect">
            <a:avLst/>
          </a:prstGeom>
          <a:noFill/>
        </p:spPr>
      </p:pic>
      <p:pic>
        <p:nvPicPr>
          <p:cNvPr id="153610" name="Picture 10" descr="Sh-chichan-kool-94835"/>
          <p:cNvPicPr>
            <a:picLocks noChangeAspect="1" noChangeArrowheads="1" noCrop="1"/>
          </p:cNvPicPr>
          <p:nvPr/>
        </p:nvPicPr>
        <p:blipFill>
          <a:blip r:embed="rId2">
            <a:lum bright="12000" contrast="40000"/>
          </a:blip>
          <a:srcRect/>
          <a:stretch>
            <a:fillRect/>
          </a:stretch>
        </p:blipFill>
        <p:spPr bwMode="auto">
          <a:xfrm>
            <a:off x="8077200" y="5946775"/>
            <a:ext cx="1066800" cy="911225"/>
          </a:xfrm>
          <a:prstGeom prst="rect">
            <a:avLst/>
          </a:prstGeom>
          <a:noFill/>
        </p:spPr>
      </p:pic>
      <p:sp>
        <p:nvSpPr>
          <p:cNvPr id="153611" name="AutoShape 11"/>
          <p:cNvSpPr>
            <a:spLocks noChangeArrowheads="1"/>
          </p:cNvSpPr>
          <p:nvPr/>
        </p:nvSpPr>
        <p:spPr bwMode="auto">
          <a:xfrm>
            <a:off x="304800" y="2514600"/>
            <a:ext cx="8458200" cy="3048000"/>
          </a:xfrm>
          <a:prstGeom prst="ribbon2">
            <a:avLst>
              <a:gd name="adj1" fmla="val 33333"/>
              <a:gd name="adj2" fmla="val 65917"/>
            </a:avLst>
          </a:prstGeo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12" name="Text Box 12"/>
          <p:cNvSpPr txBox="1">
            <a:spLocks noChangeArrowheads="1"/>
          </p:cNvSpPr>
          <p:nvPr/>
        </p:nvSpPr>
        <p:spPr bwMode="auto">
          <a:xfrm>
            <a:off x="1981200" y="2514600"/>
            <a:ext cx="5105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Năm 1802, Nguyễn Ánh lật đổ triều Tây Sơn lập nên triều Nguyễn. 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0" y="16764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I/ Hoàn cảnh ra đời  của Nhà Nguyễn. </a:t>
            </a:r>
            <a:endParaRPr lang="en-US" sz="3200" b="1" u="sng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1" grpId="0" animBg="1"/>
      <p:bldP spid="153612" grpId="0"/>
      <p:bldP spid="286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1" descr="gial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5257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Text Box 15"/>
          <p:cNvSpPr txBox="1">
            <a:spLocks noChangeArrowheads="1"/>
          </p:cNvSpPr>
          <p:nvPr/>
        </p:nvSpPr>
        <p:spPr bwMode="auto">
          <a:xfrm>
            <a:off x="6781800" y="2286000"/>
            <a:ext cx="2362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000099"/>
                </a:solidFill>
                <a:latin typeface="Times New Roman" pitchFamily="18" charset="0"/>
              </a:rPr>
              <a:t>Vua Nguyễn Ánh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Ảnh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3276600"/>
            <a:ext cx="33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8001000" y="31242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3300"/>
                </a:solidFill>
              </a:rPr>
              <a:t>1802</a:t>
            </a:r>
          </a:p>
        </p:txBody>
      </p:sp>
      <p:pic>
        <p:nvPicPr>
          <p:cNvPr id="131081" name="Picture 3" descr="Hình:GiaLong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0"/>
            <a:ext cx="3124200" cy="3657600"/>
          </a:xfrm>
          <a:prstGeom prst="rect">
            <a:avLst/>
          </a:prstGeom>
          <a:noFill/>
          <a:ln w="76200">
            <a:pattFill prst="lgCheck">
              <a:fgClr>
                <a:srgbClr val="FF0000"/>
              </a:fgClr>
              <a:bgClr>
                <a:srgbClr val="FFFF00"/>
              </a:bgClr>
            </a:pattFill>
            <a:miter lim="800000"/>
            <a:headEnd/>
            <a:tailEnd/>
          </a:ln>
        </p:spPr>
      </p:pic>
      <p:sp>
        <p:nvSpPr>
          <p:cNvPr id="131082" name="Rectangle 2"/>
          <p:cNvSpPr>
            <a:spLocks noChangeArrowheads="1"/>
          </p:cNvSpPr>
          <p:nvPr/>
        </p:nvSpPr>
        <p:spPr bwMode="auto">
          <a:xfrm>
            <a:off x="0" y="3733800"/>
            <a:ext cx="449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Vua Nguyễn Ánh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 </a:t>
            </a:r>
            <a:r>
              <a:rPr lang="en-US" sz="2800">
                <a:solidFill>
                  <a:srgbClr val="993300"/>
                </a:solidFill>
                <a:latin typeface="Times New Roman" pitchFamily="18" charset="0"/>
              </a:rPr>
              <a:t>Tên :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Nguyễn Phúc Ánh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rgbClr val="993300"/>
                </a:solidFill>
                <a:latin typeface="Times New Roman" pitchFamily="18" charset="0"/>
              </a:rPr>
              <a:t>Sinh năm: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rgbClr val="993300"/>
                </a:solidFill>
                <a:latin typeface="Times New Roman" pitchFamily="18" charset="0"/>
                <a:hlinkClick r:id="rId6" tooltip="1762"/>
              </a:rPr>
              <a:t>1762</a:t>
            </a:r>
            <a:endParaRPr lang="en-US" sz="2800">
              <a:solidFill>
                <a:srgbClr val="9933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rgbClr val="993300"/>
                </a:solidFill>
                <a:latin typeface="Times New Roman" pitchFamily="18" charset="0"/>
              </a:rPr>
              <a:t>Mất năm: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rgbClr val="993300"/>
                </a:solidFill>
                <a:latin typeface="Times New Roman" pitchFamily="18" charset="0"/>
                <a:hlinkClick r:id="rId7" tooltip="1820"/>
              </a:rPr>
              <a:t>1820</a:t>
            </a:r>
            <a:endParaRPr lang="en-US" sz="2800">
              <a:solidFill>
                <a:srgbClr val="9933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800">
                <a:solidFill>
                  <a:srgbClr val="993300"/>
                </a:solidFill>
                <a:latin typeface="Times New Roman" pitchFamily="18" charset="0"/>
              </a:rPr>
              <a:t> Trị vì: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rgbClr val="993300"/>
                </a:solidFill>
                <a:latin typeface="Times New Roman" pitchFamily="18" charset="0"/>
                <a:hlinkClick r:id="rId8" tooltip="1802"/>
              </a:rPr>
              <a:t>1802</a:t>
            </a:r>
            <a:r>
              <a:rPr lang="en-US" sz="2800">
                <a:solidFill>
                  <a:srgbClr val="993300"/>
                </a:solidFill>
                <a:latin typeface="Times New Roman" pitchFamily="18" charset="0"/>
              </a:rPr>
              <a:t> – </a:t>
            </a:r>
            <a:r>
              <a:rPr lang="en-US" sz="2800">
                <a:solidFill>
                  <a:srgbClr val="993300"/>
                </a:solidFill>
                <a:latin typeface="Times New Roman" pitchFamily="18" charset="0"/>
                <a:hlinkClick r:id="rId7" tooltip="1820"/>
              </a:rPr>
              <a:t>1820</a:t>
            </a:r>
            <a:endParaRPr lang="en-US" sz="2800">
              <a:solidFill>
                <a:srgbClr val="9933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800">
                <a:solidFill>
                  <a:srgbClr val="993300"/>
                </a:solidFill>
                <a:latin typeface="Times New Roman" pitchFamily="18" charset="0"/>
              </a:rPr>
              <a:t> Niên hiệu: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Gia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1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1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1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1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1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1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1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1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1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1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1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  <p:bldP spid="13108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vua_Minh_M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0"/>
            <a:ext cx="4876800" cy="6172200"/>
          </a:xfrm>
          <a:prstGeom prst="rect">
            <a:avLst/>
          </a:prstGeom>
          <a:noFill/>
          <a:ln w="76200">
            <a:pattFill prst="smGrid">
              <a:fgClr>
                <a:srgbClr val="FFFF00"/>
              </a:fgClr>
              <a:bgClr>
                <a:srgbClr val="FF0000"/>
              </a:bgClr>
            </a:pattFill>
            <a:miter lim="800000"/>
            <a:headEnd/>
            <a:tailEnd/>
          </a:ln>
        </p:spPr>
      </p:pic>
      <p:sp>
        <p:nvSpPr>
          <p:cNvPr id="563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057400"/>
            <a:ext cx="2819400" cy="1431925"/>
          </a:xfrm>
        </p:spPr>
        <p:txBody>
          <a:bodyPr anchor="ctr"/>
          <a:lstStyle/>
          <a:p>
            <a:r>
              <a:rPr lang="en-US" b="1">
                <a:solidFill>
                  <a:srgbClr val="0000FF"/>
                </a:solidFill>
              </a:rPr>
              <a:t>Vua Minh Mạng</a:t>
            </a:r>
          </a:p>
        </p:txBody>
      </p:sp>
      <p:pic>
        <p:nvPicPr>
          <p:cNvPr id="9221" name="Picture 5" descr="dividers55mf9aw1rm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086100" y="3086100"/>
            <a:ext cx="6858000" cy="685800"/>
          </a:xfrm>
          <a:prstGeom prst="rect">
            <a:avLst/>
          </a:prstGeom>
          <a:noFill/>
        </p:spPr>
      </p:pic>
      <p:pic>
        <p:nvPicPr>
          <p:cNvPr id="9222" name="Picture 6" descr="dividers55mf9aw1rm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248400"/>
            <a:ext cx="8686800" cy="609600"/>
          </a:xfrm>
          <a:prstGeom prst="rect">
            <a:avLst/>
          </a:prstGeom>
          <a:noFill/>
        </p:spPr>
      </p:pic>
      <p:pic>
        <p:nvPicPr>
          <p:cNvPr id="9223" name="Picture 7" descr="dividers55mf9aw1rm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448300" y="3162300"/>
            <a:ext cx="6858000" cy="53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90600"/>
            <a:ext cx="3657600" cy="1431925"/>
          </a:xfrm>
        </p:spPr>
        <p:txBody>
          <a:bodyPr anchor="ctr"/>
          <a:lstStyle/>
          <a:p>
            <a:r>
              <a:rPr lang="en-US" b="1">
                <a:solidFill>
                  <a:srgbClr val="0000FF"/>
                </a:solidFill>
              </a:rPr>
              <a:t>Vua Tự Đức</a:t>
            </a:r>
            <a:r>
              <a:rPr lang="en-US" b="1"/>
              <a:t> </a:t>
            </a:r>
          </a:p>
        </p:txBody>
      </p:sp>
      <p:pic>
        <p:nvPicPr>
          <p:cNvPr id="57347" name="Picture 3" descr="vua_Tu_Du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0"/>
            <a:ext cx="4491038" cy="5867400"/>
          </a:xfrm>
          <a:prstGeom prst="rect">
            <a:avLst/>
          </a:prstGeom>
          <a:noFill/>
          <a:ln w="76200">
            <a:pattFill prst="smCheck">
              <a:fgClr>
                <a:srgbClr val="FF0000"/>
              </a:fgClr>
              <a:bgClr>
                <a:srgbClr val="FFFF00"/>
              </a:bgClr>
            </a:pattFill>
            <a:miter lim="800000"/>
            <a:headEnd/>
            <a:tailEnd/>
          </a:ln>
        </p:spPr>
      </p:pic>
      <p:pic>
        <p:nvPicPr>
          <p:cNvPr id="10245" name="Picture 5" descr="dividers55mf9aw1rm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62300" y="3162300"/>
            <a:ext cx="6858000" cy="533400"/>
          </a:xfrm>
          <a:prstGeom prst="rect">
            <a:avLst/>
          </a:prstGeom>
          <a:noFill/>
        </p:spPr>
      </p:pic>
      <p:pic>
        <p:nvPicPr>
          <p:cNvPr id="10246" name="Picture 6" descr="dividers55mf9aw1rm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19800"/>
            <a:ext cx="8763000" cy="838200"/>
          </a:xfrm>
          <a:prstGeom prst="rect">
            <a:avLst/>
          </a:prstGeom>
          <a:noFill/>
        </p:spPr>
      </p:pic>
      <p:pic>
        <p:nvPicPr>
          <p:cNvPr id="10247" name="Picture 7" descr="dividers55mf9aw1rm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448300" y="3162300"/>
            <a:ext cx="6858000" cy="53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04800" y="114300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II/ Sự thống trị của nhà Nguyễn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28600" y="3567113"/>
            <a:ext cx="1981200" cy="9461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Thảo luận nhóm 4</a:t>
            </a:r>
          </a:p>
        </p:txBody>
      </p:sp>
      <p:sp>
        <p:nvSpPr>
          <p:cNvPr id="29707" name="AutoShape 11"/>
          <p:cNvSpPr>
            <a:spLocks/>
          </p:cNvSpPr>
          <p:nvPr/>
        </p:nvSpPr>
        <p:spPr bwMode="auto">
          <a:xfrm>
            <a:off x="3363913" y="2514600"/>
            <a:ext cx="5780087" cy="1371600"/>
          </a:xfrm>
          <a:prstGeom prst="borderCallout2">
            <a:avLst>
              <a:gd name="adj1" fmla="val 8333"/>
              <a:gd name="adj2" fmla="val -1319"/>
              <a:gd name="adj3" fmla="val 8333"/>
              <a:gd name="adj4" fmla="val -10630"/>
              <a:gd name="adj5" fmla="val 76505"/>
              <a:gd name="adj6" fmla="val -20324"/>
            </a:avLst>
          </a:prstGeom>
          <a:gradFill rotWithShape="1">
            <a:gsLst>
              <a:gs pos="0">
                <a:srgbClr val="FFEBFA">
                  <a:alpha val="81000"/>
                </a:srgbClr>
              </a:gs>
              <a:gs pos="30000">
                <a:srgbClr val="C4D6EB">
                  <a:alpha val="86100"/>
                </a:srgbClr>
              </a:gs>
              <a:gs pos="60001">
                <a:srgbClr val="85C2FF">
                  <a:alpha val="91200"/>
                </a:srgbClr>
              </a:gs>
              <a:gs pos="100000">
                <a:srgbClr val="5E9EFF">
                  <a:alpha val="98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200" b="1" u="sng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en-US" sz="32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Những sự kiện  n</a:t>
            </a:r>
            <a:r>
              <a:rPr lang="en-US" sz="2800" b="1">
                <a:solidFill>
                  <a:srgbClr val="FF6600"/>
                </a:solidFill>
                <a:latin typeface="Times New Roman" pitchFamily="18" charset="0"/>
              </a:rPr>
              <a:t>ào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chứng tỏ vua Nguyễn không muốn chia sẽ quyền lực cho ai ?</a:t>
            </a:r>
          </a:p>
        </p:txBody>
      </p:sp>
      <p:sp>
        <p:nvSpPr>
          <p:cNvPr id="29708" name="AutoShape 12"/>
          <p:cNvSpPr>
            <a:spLocks/>
          </p:cNvSpPr>
          <p:nvPr/>
        </p:nvSpPr>
        <p:spPr bwMode="auto">
          <a:xfrm>
            <a:off x="3276600" y="4038600"/>
            <a:ext cx="5867400" cy="1104900"/>
          </a:xfrm>
          <a:prstGeom prst="borderCallout2">
            <a:avLst>
              <a:gd name="adj1" fmla="val 10343"/>
              <a:gd name="adj2" fmla="val -1301"/>
              <a:gd name="adj3" fmla="val 10343"/>
              <a:gd name="adj4" fmla="val -9579"/>
              <a:gd name="adj5" fmla="val -2301"/>
              <a:gd name="adj6" fmla="val -18181"/>
            </a:avLst>
          </a:prstGeom>
          <a:gradFill rotWithShape="1">
            <a:gsLst>
              <a:gs pos="0">
                <a:srgbClr val="FFEBFA">
                  <a:alpha val="81000"/>
                </a:srgbClr>
              </a:gs>
              <a:gs pos="30000">
                <a:srgbClr val="C4D6EB">
                  <a:alpha val="86100"/>
                </a:srgbClr>
              </a:gs>
              <a:gs pos="60001">
                <a:srgbClr val="85C2FF">
                  <a:alpha val="91200"/>
                </a:srgbClr>
              </a:gs>
              <a:gs pos="100000">
                <a:srgbClr val="5E9EFF">
                  <a:alpha val="98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Câu 2:</a:t>
            </a:r>
            <a:r>
              <a:rPr lang="en-US" sz="28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: Quân đội nhà Nguyễn được tổ chức như thế nào ? </a:t>
            </a:r>
          </a:p>
        </p:txBody>
      </p:sp>
      <p:sp>
        <p:nvSpPr>
          <p:cNvPr id="29709" name="AutoShape 13"/>
          <p:cNvSpPr>
            <a:spLocks/>
          </p:cNvSpPr>
          <p:nvPr/>
        </p:nvSpPr>
        <p:spPr bwMode="auto">
          <a:xfrm>
            <a:off x="3276600" y="5410200"/>
            <a:ext cx="5867400" cy="1447800"/>
          </a:xfrm>
          <a:prstGeom prst="borderCallout2">
            <a:avLst>
              <a:gd name="adj1" fmla="val 7894"/>
              <a:gd name="adj2" fmla="val -1301"/>
              <a:gd name="adj3" fmla="val 7894"/>
              <a:gd name="adj4" fmla="val -9875"/>
              <a:gd name="adj5" fmla="val -76315"/>
              <a:gd name="adj6" fmla="val -18833"/>
            </a:avLst>
          </a:prstGeom>
          <a:gradFill rotWithShape="1">
            <a:gsLst>
              <a:gs pos="0">
                <a:srgbClr val="FFEBFA">
                  <a:alpha val="81000"/>
                </a:srgbClr>
              </a:gs>
              <a:gs pos="30000">
                <a:srgbClr val="C4D6EB">
                  <a:alpha val="86100"/>
                </a:srgbClr>
              </a:gs>
              <a:gs pos="60001">
                <a:srgbClr val="85C2FF">
                  <a:alpha val="91200"/>
                </a:srgbClr>
              </a:gs>
              <a:gs pos="100000">
                <a:srgbClr val="5E9EFF">
                  <a:alpha val="98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b="1" u="sng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Câu 3:</a:t>
            </a:r>
            <a:r>
              <a:rPr lang="en-US" sz="28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Nhà Nguyễn  đã ban hành Bộ luật gì ? B</a:t>
            </a:r>
            <a:r>
              <a:rPr lang="en-US" sz="2800" b="1">
                <a:solidFill>
                  <a:srgbClr val="FF6600"/>
                </a:solidFill>
                <a:latin typeface="Times New Roman" pitchFamily="18" charset="0"/>
              </a:rPr>
              <a:t>ộ luật Gia Long ban hành nhằm </a:t>
            </a:r>
            <a:r>
              <a:rPr lang="en-US" sz="28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mục đích của bộ luật đó là gì ?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228600" y="5638800"/>
            <a:ext cx="2895600" cy="519113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Thời gian: 2 phút</a:t>
            </a:r>
          </a:p>
        </p:txBody>
      </p:sp>
      <p:pic>
        <p:nvPicPr>
          <p:cNvPr id="133132" name="Picture 12" descr="clefabl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" cy="1046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6" grpId="0" animBg="1"/>
      <p:bldP spid="29707" grpId="0" animBg="1"/>
      <p:bldP spid="29708" grpId="0" animBg="1"/>
      <p:bldP spid="29709" grpId="0" animBg="1"/>
      <p:bldP spid="297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2743200" y="4343400"/>
            <a:ext cx="472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  </a:t>
            </a:r>
          </a:p>
        </p:txBody>
      </p:sp>
      <p:sp>
        <p:nvSpPr>
          <p:cNvPr id="159752" name="AutoShape 8"/>
          <p:cNvSpPr>
            <a:spLocks noChangeArrowheads="1"/>
          </p:cNvSpPr>
          <p:nvPr/>
        </p:nvSpPr>
        <p:spPr bwMode="auto">
          <a:xfrm>
            <a:off x="533400" y="1219200"/>
            <a:ext cx="8382000" cy="5410200"/>
          </a:xfrm>
          <a:prstGeom prst="horizontalScroll">
            <a:avLst>
              <a:gd name="adj" fmla="val 20102"/>
            </a:avLst>
          </a:prstGeom>
          <a:gradFill rotWithShape="1">
            <a:gsLst>
              <a:gs pos="0">
                <a:srgbClr val="99FF99">
                  <a:gamma/>
                  <a:shade val="63529"/>
                  <a:invGamma/>
                </a:srgbClr>
              </a:gs>
              <a:gs pos="50000">
                <a:srgbClr val="99FF99">
                  <a:alpha val="39999"/>
                </a:srgbClr>
              </a:gs>
              <a:gs pos="100000">
                <a:srgbClr val="99FF99">
                  <a:gamma/>
                  <a:shade val="63529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53" name="Text Box 9"/>
          <p:cNvSpPr txBox="1">
            <a:spLocks noChangeArrowheads="1"/>
          </p:cNvSpPr>
          <p:nvPr/>
        </p:nvSpPr>
        <p:spPr bwMode="auto">
          <a:xfrm>
            <a:off x="1676400" y="2438400"/>
            <a:ext cx="7010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A50021"/>
                </a:solidFill>
              </a:rPr>
              <a:t>  </a:t>
            </a:r>
            <a:r>
              <a:rPr lang="en-US" sz="4000" b="1">
                <a:solidFill>
                  <a:srgbClr val="A50021"/>
                </a:solidFill>
                <a:latin typeface="Times New Roman" pitchFamily="18" charset="0"/>
              </a:rPr>
              <a:t>Các vua triều Nguyễn đã thực hiện nhiều chính sách để tập trung quyền hành trong tay và bảo vệ tuyệt đối ngai vàng của mình.</a:t>
            </a:r>
          </a:p>
        </p:txBody>
      </p:sp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2286000" y="1447800"/>
            <a:ext cx="449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NHÀ NGUYỄN THÀNH LẬP</a:t>
            </a: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3200400" y="838200"/>
            <a:ext cx="2209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Lịch sử</a:t>
            </a:r>
          </a:p>
        </p:txBody>
      </p:sp>
      <p:pic>
        <p:nvPicPr>
          <p:cNvPr id="159764" name="Picture 20" descr="back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38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9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9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9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 descr="6c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2200"/>
            <a:ext cx="7467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2514600" y="1219200"/>
            <a:ext cx="419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NHÀ NGUYỄN THÀNH LẬP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7391400" y="3429000"/>
            <a:ext cx="1600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33CC"/>
                </a:solidFill>
              </a:rPr>
              <a:t>THỦY    BINH</a:t>
            </a:r>
          </a:p>
        </p:txBody>
      </p:sp>
      <p:sp>
        <p:nvSpPr>
          <p:cNvPr id="15369" name="Text Box 5"/>
          <p:cNvSpPr txBox="1">
            <a:spLocks noChangeArrowheads="1"/>
          </p:cNvSpPr>
          <p:nvPr/>
        </p:nvSpPr>
        <p:spPr bwMode="auto">
          <a:xfrm>
            <a:off x="3733800" y="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Thứ năm, ngày 7 tháng 4 năm 2011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0" y="167640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II/ Sự thống trị của nhà Nguyễn</a:t>
            </a: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3657600" y="533400"/>
            <a:ext cx="1676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Lịch sử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7" grpId="0"/>
      <p:bldP spid="29702" grpId="0"/>
      <p:bldP spid="297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voi"/>
          <p:cNvPicPr>
            <a:picLocks noChangeAspect="1" noChangeArrowheads="1"/>
          </p:cNvPicPr>
          <p:nvPr/>
        </p:nvPicPr>
        <p:blipFill>
          <a:blip r:embed="rId2"/>
          <a:srcRect r="1334"/>
          <a:stretch>
            <a:fillRect/>
          </a:stretch>
        </p:blipFill>
        <p:spPr bwMode="auto">
          <a:xfrm>
            <a:off x="333375" y="147638"/>
            <a:ext cx="8401050" cy="5948362"/>
          </a:xfrm>
          <a:prstGeom prst="rect">
            <a:avLst/>
          </a:prstGeom>
          <a:noFill/>
          <a:ln w="57150">
            <a:pattFill prst="lgCheck">
              <a:fgClr>
                <a:srgbClr val="990000"/>
              </a:fgClr>
              <a:bgClr>
                <a:srgbClr val="FFFF00"/>
              </a:bgClr>
            </a:pattFill>
            <a:miter lim="800000"/>
            <a:headEnd/>
            <a:tailEnd/>
          </a:ln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276600" y="6216650"/>
            <a:ext cx="3163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33CC"/>
                </a:solidFill>
              </a:rPr>
              <a:t>TƯỢNG BINH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ma-binh-hu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242888"/>
            <a:ext cx="8686800" cy="5943600"/>
          </a:xfrm>
          <a:prstGeom prst="rect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657600" y="6216650"/>
            <a:ext cx="226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33CC"/>
                </a:solidFill>
              </a:rPr>
              <a:t>MÃ  BINH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015288" cy="914400"/>
          </a:xfrm>
        </p:spPr>
        <p:txBody>
          <a:bodyPr/>
          <a:lstStyle/>
          <a:p>
            <a:r>
              <a:rPr lang="en-US"/>
              <a:t>      </a:t>
            </a:r>
            <a:r>
              <a:rPr lang="en-US" b="1">
                <a:solidFill>
                  <a:srgbClr val="000099"/>
                </a:solidFill>
              </a:rPr>
              <a:t>TRÒ CHƠI: Ô CỬA BÍ MẬT</a:t>
            </a:r>
          </a:p>
        </p:txBody>
      </p:sp>
      <p:pic>
        <p:nvPicPr>
          <p:cNvPr id="68627" name="Picture 19" descr="j02341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1600200" cy="1447800"/>
          </a:xfrm>
          <a:prstGeom prst="rect">
            <a:avLst/>
          </a:prstGeom>
          <a:noFill/>
        </p:spPr>
      </p:pic>
      <p:sp>
        <p:nvSpPr>
          <p:cNvPr id="68638" name="Rectangle 30"/>
          <p:cNvSpPr>
            <a:spLocks noChangeArrowheads="1"/>
          </p:cNvSpPr>
          <p:nvPr/>
        </p:nvSpPr>
        <p:spPr bwMode="auto">
          <a:xfrm>
            <a:off x="1828800" y="228600"/>
            <a:ext cx="5715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u="sng">
                <a:solidFill>
                  <a:srgbClr val="FF0066"/>
                </a:solidFill>
              </a:rPr>
              <a:t>Kiểm tra bài cũ</a:t>
            </a:r>
          </a:p>
        </p:txBody>
      </p:sp>
      <p:sp>
        <p:nvSpPr>
          <p:cNvPr id="68645" name="Rectangle 37"/>
          <p:cNvSpPr>
            <a:spLocks noChangeArrowheads="1"/>
          </p:cNvSpPr>
          <p:nvPr/>
        </p:nvSpPr>
        <p:spPr bwMode="auto">
          <a:xfrm>
            <a:off x="1219200" y="4191000"/>
            <a:ext cx="2590800" cy="220980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shade val="46275"/>
                  <a:invGamma/>
                </a:srgbClr>
              </a:gs>
              <a:gs pos="50000">
                <a:srgbClr val="FF6699"/>
              </a:gs>
              <a:gs pos="100000">
                <a:srgbClr val="FF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48" name="Rectangle 40"/>
          <p:cNvSpPr>
            <a:spLocks noChangeArrowheads="1"/>
          </p:cNvSpPr>
          <p:nvPr/>
        </p:nvSpPr>
        <p:spPr bwMode="auto">
          <a:xfrm>
            <a:off x="3352800" y="1752600"/>
            <a:ext cx="2590800" cy="2209800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8649" name="Rectangle 41"/>
          <p:cNvSpPr>
            <a:spLocks noChangeArrowheads="1"/>
          </p:cNvSpPr>
          <p:nvPr/>
        </p:nvSpPr>
        <p:spPr bwMode="auto">
          <a:xfrm>
            <a:off x="5410200" y="4191000"/>
            <a:ext cx="2590800" cy="2209800"/>
          </a:xfrm>
          <a:prstGeom prst="rect">
            <a:avLst/>
          </a:prstGeom>
          <a:gradFill rotWithShape="1">
            <a:gsLst>
              <a:gs pos="0">
                <a:srgbClr val="FFFF66">
                  <a:gamma/>
                  <a:shade val="46275"/>
                  <a:invGamma/>
                </a:srgbClr>
              </a:gs>
              <a:gs pos="50000">
                <a:srgbClr val="FFFF66"/>
              </a:gs>
              <a:gs pos="100000">
                <a:srgbClr val="FFFF66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53" name="Text Box 45"/>
          <p:cNvSpPr txBox="1">
            <a:spLocks noChangeArrowheads="1"/>
          </p:cNvSpPr>
          <p:nvPr/>
        </p:nvSpPr>
        <p:spPr bwMode="auto">
          <a:xfrm>
            <a:off x="3733800" y="2133600"/>
            <a:ext cx="1828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Times New Roman" pitchFamily="18" charset="0"/>
              </a:rPr>
              <a:t>Ô cửa số 1</a:t>
            </a:r>
          </a:p>
        </p:txBody>
      </p:sp>
      <p:sp>
        <p:nvSpPr>
          <p:cNvPr id="68657" name="Text Box 49"/>
          <p:cNvSpPr txBox="1">
            <a:spLocks noChangeArrowheads="1"/>
          </p:cNvSpPr>
          <p:nvPr/>
        </p:nvSpPr>
        <p:spPr bwMode="auto">
          <a:xfrm>
            <a:off x="1600200" y="4495800"/>
            <a:ext cx="1828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Times New Roman" pitchFamily="18" charset="0"/>
              </a:rPr>
              <a:t>Ô cửa số 2</a:t>
            </a:r>
          </a:p>
        </p:txBody>
      </p:sp>
      <p:sp>
        <p:nvSpPr>
          <p:cNvPr id="68658" name="Text Box 50"/>
          <p:cNvSpPr txBox="1">
            <a:spLocks noChangeArrowheads="1"/>
          </p:cNvSpPr>
          <p:nvPr/>
        </p:nvSpPr>
        <p:spPr bwMode="auto">
          <a:xfrm>
            <a:off x="5791200" y="4572000"/>
            <a:ext cx="1828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Times New Roman" pitchFamily="18" charset="0"/>
              </a:rPr>
              <a:t>Ô cửa số 3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686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45" grpId="0" animBg="1"/>
      <p:bldP spid="68648" grpId="0" animBg="1"/>
      <p:bldP spid="68649" grpId="0" animBg="1"/>
      <p:bldP spid="68653" grpId="0"/>
      <p:bldP spid="68657" grpId="0"/>
      <p:bldP spid="686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38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luat phap gia long_oke.mpg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52400"/>
            <a:ext cx="8001000" cy="5486400"/>
          </a:xfrm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295400" y="5791200"/>
            <a:ext cx="6781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</a:rPr>
              <a:t>Hình</a:t>
            </a:r>
            <a:r>
              <a:rPr lang="en-US" sz="2400" b="1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0000FF"/>
                </a:solidFill>
              </a:rPr>
              <a:t>phạt cùm tay, cùm cổ.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86"/>
                </p:tgtEl>
              </p:cMediaNode>
            </p:video>
          </p:childTnLst>
        </p:cTn>
      </p:par>
    </p:tnLst>
    <p:bldLst>
      <p:bldP spid="225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0" y="4114800"/>
            <a:ext cx="9144000" cy="1930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99FFCC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vua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nhà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Nguyễn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dùng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mọi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biện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pháp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thâu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tóm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quyền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hành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vào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tay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mình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2438400"/>
            <a:ext cx="9144000" cy="1320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99FFCC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1802,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447800" y="1219200"/>
            <a:ext cx="2743200" cy="7715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79216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u="sng" dirty="0" err="1">
                <a:solidFill>
                  <a:srgbClr val="0000FF"/>
                </a:solidFill>
                <a:latin typeface="Times New Roman" pitchFamily="18" charset="0"/>
              </a:rPr>
              <a:t>Nội</a:t>
            </a:r>
            <a:r>
              <a:rPr lang="en-US" sz="4400" b="1" u="sng" dirty="0">
                <a:solidFill>
                  <a:srgbClr val="0000FF"/>
                </a:solidFill>
                <a:latin typeface="Times New Roman" pitchFamily="18" charset="0"/>
              </a:rPr>
              <a:t> dung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: </a:t>
            </a:r>
          </a:p>
        </p:txBody>
      </p:sp>
      <p:pic>
        <p:nvPicPr>
          <p:cNvPr id="25615" name="Picture 15" descr="back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04863" cy="1981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  <p:bldP spid="409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AutoShape 5"/>
          <p:cNvSpPr>
            <a:spLocks noChangeArrowheads="1"/>
          </p:cNvSpPr>
          <p:nvPr/>
        </p:nvSpPr>
        <p:spPr bwMode="auto">
          <a:xfrm>
            <a:off x="4953000" y="762000"/>
            <a:ext cx="30480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46" name="AutoShape 6"/>
          <p:cNvSpPr>
            <a:spLocks noChangeArrowheads="1"/>
          </p:cNvSpPr>
          <p:nvPr/>
        </p:nvSpPr>
        <p:spPr bwMode="auto">
          <a:xfrm>
            <a:off x="4953000" y="4572000"/>
            <a:ext cx="3124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47" name="AutoShape 7"/>
          <p:cNvSpPr>
            <a:spLocks noChangeArrowheads="1"/>
          </p:cNvSpPr>
          <p:nvPr/>
        </p:nvSpPr>
        <p:spPr bwMode="auto">
          <a:xfrm>
            <a:off x="4953000" y="2667000"/>
            <a:ext cx="3124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48" name="Oval 8"/>
          <p:cNvSpPr>
            <a:spLocks noChangeArrowheads="1"/>
          </p:cNvSpPr>
          <p:nvPr/>
        </p:nvSpPr>
        <p:spPr bwMode="auto">
          <a:xfrm>
            <a:off x="914400" y="1981200"/>
            <a:ext cx="2971800" cy="2819400"/>
          </a:xfrm>
          <a:prstGeom prst="ellipse">
            <a:avLst/>
          </a:prstGeom>
          <a:gradFill rotWithShape="1">
            <a:gsLst>
              <a:gs pos="0">
                <a:srgbClr val="99FF99"/>
              </a:gs>
              <a:gs pos="100000">
                <a:srgbClr val="99FF99">
                  <a:gamma/>
                  <a:shade val="63529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1600200" y="2514600"/>
            <a:ext cx="1524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FF"/>
                </a:solidFill>
                <a:latin typeface="Times New Roman" pitchFamily="18" charset="0"/>
              </a:rPr>
              <a:t>Trò chơi</a:t>
            </a:r>
          </a:p>
        </p:txBody>
      </p:sp>
      <p:pic>
        <p:nvPicPr>
          <p:cNvPr id="163850" name="Picture 10" descr="Mjg3NTE4Ng1200689302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2">
            <a:lum bright="26000" contrast="30000"/>
          </a:blip>
          <a:srcRect/>
          <a:stretch>
            <a:fillRect/>
          </a:stretch>
        </p:blipFill>
        <p:spPr bwMode="auto">
          <a:xfrm>
            <a:off x="0" y="0"/>
            <a:ext cx="9144000" cy="442913"/>
          </a:xfrm>
          <a:prstGeom prst="rect">
            <a:avLst/>
          </a:prstGeom>
          <a:noFill/>
        </p:spPr>
      </p:pic>
      <p:pic>
        <p:nvPicPr>
          <p:cNvPr id="163852" name="Picture 12" descr="Mjg3NTE4Ng1200689302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2">
            <a:lum bright="26000" contrast="30000"/>
          </a:blip>
          <a:srcRect/>
          <a:stretch>
            <a:fillRect/>
          </a:stretch>
        </p:blipFill>
        <p:spPr bwMode="auto">
          <a:xfrm>
            <a:off x="0" y="6415088"/>
            <a:ext cx="9144000" cy="442912"/>
          </a:xfrm>
          <a:prstGeom prst="rect">
            <a:avLst/>
          </a:prstGeom>
          <a:noFill/>
        </p:spPr>
      </p:pic>
      <p:pic>
        <p:nvPicPr>
          <p:cNvPr id="163853" name="Picture 13" descr="Mjg3NTE4Ng1200689302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2">
            <a:lum bright="26000" contrast="30000"/>
          </a:blip>
          <a:srcRect/>
          <a:stretch>
            <a:fillRect/>
          </a:stretch>
        </p:blipFill>
        <p:spPr bwMode="auto">
          <a:xfrm rot="5400000">
            <a:off x="-2628900" y="3086100"/>
            <a:ext cx="5791200" cy="533400"/>
          </a:xfrm>
          <a:prstGeom prst="rect">
            <a:avLst/>
          </a:prstGeom>
          <a:noFill/>
        </p:spPr>
      </p:pic>
      <p:pic>
        <p:nvPicPr>
          <p:cNvPr id="163854" name="Picture 14" descr="Mjg3NTE4Ng1200689302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2">
            <a:lum bright="26000" contrast="30000"/>
          </a:blip>
          <a:srcRect/>
          <a:stretch>
            <a:fillRect/>
          </a:stretch>
        </p:blipFill>
        <p:spPr bwMode="auto">
          <a:xfrm rot="16200000">
            <a:off x="5981700" y="3009900"/>
            <a:ext cx="5791200" cy="533400"/>
          </a:xfrm>
          <a:prstGeom prst="rect">
            <a:avLst/>
          </a:prstGeom>
          <a:noFill/>
        </p:spPr>
      </p:pic>
      <p:sp>
        <p:nvSpPr>
          <p:cNvPr id="163855" name="Text Box 15"/>
          <p:cNvSpPr txBox="1">
            <a:spLocks noChangeArrowheads="1"/>
          </p:cNvSpPr>
          <p:nvPr/>
        </p:nvSpPr>
        <p:spPr bwMode="auto">
          <a:xfrm>
            <a:off x="5562600" y="11430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  Câu 1</a:t>
            </a:r>
          </a:p>
        </p:txBody>
      </p:sp>
      <p:sp>
        <p:nvSpPr>
          <p:cNvPr id="163856" name="Text Box 16"/>
          <p:cNvSpPr txBox="1">
            <a:spLocks noChangeArrowheads="1"/>
          </p:cNvSpPr>
          <p:nvPr/>
        </p:nvSpPr>
        <p:spPr bwMode="auto">
          <a:xfrm>
            <a:off x="5638800" y="49530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  Câu 3</a:t>
            </a:r>
          </a:p>
        </p:txBody>
      </p:sp>
      <p:sp>
        <p:nvSpPr>
          <p:cNvPr id="163857" name="Text Box 17"/>
          <p:cNvSpPr txBox="1">
            <a:spLocks noChangeArrowheads="1"/>
          </p:cNvSpPr>
          <p:nvPr/>
        </p:nvSpPr>
        <p:spPr bwMode="auto">
          <a:xfrm>
            <a:off x="5562600" y="30480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  Câu 2</a:t>
            </a:r>
          </a:p>
        </p:txBody>
      </p:sp>
      <p:sp>
        <p:nvSpPr>
          <p:cNvPr id="163865" name="Line 25"/>
          <p:cNvSpPr>
            <a:spLocks noChangeShapeType="1"/>
          </p:cNvSpPr>
          <p:nvPr/>
        </p:nvSpPr>
        <p:spPr bwMode="auto">
          <a:xfrm>
            <a:off x="3886200" y="34290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867" name="Line 27"/>
          <p:cNvSpPr>
            <a:spLocks noChangeShapeType="1"/>
          </p:cNvSpPr>
          <p:nvPr/>
        </p:nvSpPr>
        <p:spPr bwMode="auto">
          <a:xfrm flipV="1">
            <a:off x="4343400" y="1600200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868" name="Line 28"/>
          <p:cNvSpPr>
            <a:spLocks noChangeShapeType="1"/>
          </p:cNvSpPr>
          <p:nvPr/>
        </p:nvSpPr>
        <p:spPr bwMode="auto">
          <a:xfrm flipV="1">
            <a:off x="4343400" y="33528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871" name="Line 31"/>
          <p:cNvSpPr>
            <a:spLocks noChangeShapeType="1"/>
          </p:cNvSpPr>
          <p:nvPr/>
        </p:nvSpPr>
        <p:spPr bwMode="auto">
          <a:xfrm>
            <a:off x="4343400" y="16002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872" name="Line 32"/>
          <p:cNvSpPr>
            <a:spLocks noChangeShapeType="1"/>
          </p:cNvSpPr>
          <p:nvPr/>
        </p:nvSpPr>
        <p:spPr bwMode="auto">
          <a:xfrm>
            <a:off x="4343400" y="5334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63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63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63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63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63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63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63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63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63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63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63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animBg="1"/>
      <p:bldP spid="163846" grpId="0" animBg="1"/>
      <p:bldP spid="163847" grpId="0" animBg="1"/>
      <p:bldP spid="163848" grpId="0" animBg="1"/>
      <p:bldP spid="163849" grpId="0"/>
      <p:bldP spid="163855" grpId="0"/>
      <p:bldP spid="163856" grpId="0"/>
      <p:bldP spid="163857" grpId="0"/>
      <p:bldP spid="163865" grpId="0" animBg="1"/>
      <p:bldP spid="163867" grpId="0" animBg="1"/>
      <p:bldP spid="163868" grpId="0" animBg="1"/>
      <p:bldP spid="163871" grpId="0" animBg="1"/>
      <p:bldP spid="16387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85800" y="1400175"/>
            <a:ext cx="7620000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Nguyễn Ánh lật đổ triều Tây Sơn, lập nên triều Nguyễn vào năm nào ?</a:t>
            </a: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2286000" y="381000"/>
            <a:ext cx="4495800" cy="6096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Trò chơi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371600" y="3276600"/>
            <a:ext cx="3429000" cy="5334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000" b="1">
                <a:solidFill>
                  <a:schemeClr val="bg1"/>
                </a:solidFill>
                <a:latin typeface=".VnTime" pitchFamily="34" charset="0"/>
              </a:rPr>
              <a:t>           </a:t>
            </a:r>
            <a:r>
              <a:rPr lang="en-US" sz="2800" b="1">
                <a:solidFill>
                  <a:schemeClr val="bg1"/>
                </a:solidFill>
                <a:latin typeface=".VnTime" pitchFamily="34" charset="0"/>
              </a:rPr>
              <a:t>a. Năm 1802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371600" y="4419600"/>
            <a:ext cx="3429000" cy="5334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000" b="1">
                <a:solidFill>
                  <a:schemeClr val="bg1"/>
                </a:solidFill>
                <a:latin typeface=".VnTime" pitchFamily="34" charset="0"/>
              </a:rPr>
              <a:t>           </a:t>
            </a:r>
            <a:r>
              <a:rPr lang="en-US" sz="2800" b="1">
                <a:solidFill>
                  <a:schemeClr val="bg1"/>
                </a:solidFill>
                <a:latin typeface=".VnTime" pitchFamily="34" charset="0"/>
              </a:rPr>
              <a:t>b. Năm 1082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371600" y="5638800"/>
            <a:ext cx="3429000" cy="5334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000" b="1">
                <a:solidFill>
                  <a:schemeClr val="bg1"/>
                </a:solidFill>
                <a:latin typeface=".VnTime" pitchFamily="34" charset="0"/>
              </a:rPr>
              <a:t>           </a:t>
            </a:r>
            <a:r>
              <a:rPr lang="en-US" sz="2800" b="1">
                <a:solidFill>
                  <a:schemeClr val="bg1"/>
                </a:solidFill>
                <a:latin typeface=".VnTime" pitchFamily="34" charset="0"/>
              </a:rPr>
              <a:t>c. Năm 1858</a:t>
            </a:r>
          </a:p>
        </p:txBody>
      </p:sp>
      <p:pic>
        <p:nvPicPr>
          <p:cNvPr id="40970" name="Picture 10" descr="Candle-06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9810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19" descr="natureros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581400"/>
            <a:ext cx="2133600" cy="2209800"/>
          </a:xfrm>
          <a:prstGeom prst="rect">
            <a:avLst/>
          </a:prstGeom>
          <a:noFill/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391400" y="3886200"/>
            <a:ext cx="1219200" cy="1143000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0" hangingPunct="0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60"/>
                            </p:stCondLst>
                            <p:childTnLst>
                              <p:par>
                                <p:cTn id="1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60"/>
                            </p:stCondLst>
                            <p:childTnLst>
                              <p:par>
                                <p:cTn id="1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6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530" grpId="0" animBg="1"/>
      <p:bldP spid="22532" grpId="0" animBg="1"/>
      <p:bldP spid="22532" grpId="1" animBg="1"/>
      <p:bldP spid="22533" grpId="0" animBg="1"/>
      <p:bldP spid="22534" grpId="0" animBg="1"/>
      <p:bldP spid="2" grpId="0" animBg="1"/>
      <p:bldP spid="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 descr="Mjg3NTE4Ng1200689302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2">
            <a:lum bright="26000" contrast="30000"/>
          </a:blip>
          <a:srcRect/>
          <a:stretch>
            <a:fillRect/>
          </a:stretch>
        </p:blipFill>
        <p:spPr bwMode="auto">
          <a:xfrm rot="5400000">
            <a:off x="-2628900" y="3086100"/>
            <a:ext cx="5791200" cy="533400"/>
          </a:xfrm>
          <a:prstGeom prst="rect">
            <a:avLst/>
          </a:prstGeom>
          <a:noFill/>
        </p:spPr>
      </p:pic>
      <p:pic>
        <p:nvPicPr>
          <p:cNvPr id="164869" name="Picture 5" descr="Mjg3NTE4Ng1200689302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2">
            <a:lum bright="26000" contrast="30000"/>
          </a:blip>
          <a:srcRect/>
          <a:stretch>
            <a:fillRect/>
          </a:stretch>
        </p:blipFill>
        <p:spPr bwMode="auto">
          <a:xfrm>
            <a:off x="0" y="0"/>
            <a:ext cx="9144000" cy="442913"/>
          </a:xfrm>
          <a:prstGeom prst="rect">
            <a:avLst/>
          </a:prstGeom>
          <a:noFill/>
        </p:spPr>
      </p:pic>
      <p:pic>
        <p:nvPicPr>
          <p:cNvPr id="164870" name="Picture 6" descr="Mjg3NTE4Ng1200689302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2">
            <a:lum bright="26000" contrast="30000"/>
          </a:blip>
          <a:srcRect/>
          <a:stretch>
            <a:fillRect/>
          </a:stretch>
        </p:blipFill>
        <p:spPr bwMode="auto">
          <a:xfrm rot="16200000">
            <a:off x="5981700" y="3009900"/>
            <a:ext cx="5791200" cy="533400"/>
          </a:xfrm>
          <a:prstGeom prst="rect">
            <a:avLst/>
          </a:prstGeom>
          <a:noFill/>
        </p:spPr>
      </p:pic>
      <p:pic>
        <p:nvPicPr>
          <p:cNvPr id="164871" name="Picture 7" descr="Mjg3NTE4Ng1200689302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2">
            <a:lum bright="26000" contrast="30000"/>
          </a:blip>
          <a:srcRect/>
          <a:stretch>
            <a:fillRect/>
          </a:stretch>
        </p:blipFill>
        <p:spPr bwMode="auto">
          <a:xfrm>
            <a:off x="0" y="6415088"/>
            <a:ext cx="9144000" cy="442912"/>
          </a:xfrm>
          <a:prstGeom prst="rect">
            <a:avLst/>
          </a:prstGeom>
          <a:noFill/>
        </p:spPr>
      </p:pic>
      <p:sp>
        <p:nvSpPr>
          <p:cNvPr id="164874" name="Oval 10"/>
          <p:cNvSpPr>
            <a:spLocks noChangeArrowheads="1"/>
          </p:cNvSpPr>
          <p:nvPr/>
        </p:nvSpPr>
        <p:spPr bwMode="auto">
          <a:xfrm>
            <a:off x="914400" y="1981200"/>
            <a:ext cx="2971800" cy="2819400"/>
          </a:xfrm>
          <a:prstGeom prst="ellipse">
            <a:avLst/>
          </a:prstGeom>
          <a:gradFill rotWithShape="1">
            <a:gsLst>
              <a:gs pos="0">
                <a:srgbClr val="99FF99"/>
              </a:gs>
              <a:gs pos="100000">
                <a:srgbClr val="99FF99">
                  <a:gamma/>
                  <a:shade val="63529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1600200" y="2514600"/>
            <a:ext cx="1524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FF"/>
                </a:solidFill>
                <a:latin typeface="Times New Roman" pitchFamily="18" charset="0"/>
              </a:rPr>
              <a:t>Trò chơi</a:t>
            </a:r>
          </a:p>
        </p:txBody>
      </p:sp>
      <p:sp>
        <p:nvSpPr>
          <p:cNvPr id="164878" name="AutoShape 14"/>
          <p:cNvSpPr>
            <a:spLocks noChangeArrowheads="1"/>
          </p:cNvSpPr>
          <p:nvPr/>
        </p:nvSpPr>
        <p:spPr bwMode="auto">
          <a:xfrm>
            <a:off x="4876800" y="3505200"/>
            <a:ext cx="3124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79" name="AutoShape 15"/>
          <p:cNvSpPr>
            <a:spLocks noChangeArrowheads="1"/>
          </p:cNvSpPr>
          <p:nvPr/>
        </p:nvSpPr>
        <p:spPr bwMode="auto">
          <a:xfrm>
            <a:off x="4876800" y="1600200"/>
            <a:ext cx="3124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>
            <a:off x="5562600" y="38862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  Câu 3</a:t>
            </a:r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5486400" y="19812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  Câu 2</a:t>
            </a:r>
          </a:p>
        </p:txBody>
      </p:sp>
      <p:sp>
        <p:nvSpPr>
          <p:cNvPr id="164883" name="Line 19"/>
          <p:cNvSpPr>
            <a:spLocks noChangeShapeType="1"/>
          </p:cNvSpPr>
          <p:nvPr/>
        </p:nvSpPr>
        <p:spPr bwMode="auto">
          <a:xfrm>
            <a:off x="3886200" y="34290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85" name="Line 21"/>
          <p:cNvSpPr>
            <a:spLocks noChangeShapeType="1"/>
          </p:cNvSpPr>
          <p:nvPr/>
        </p:nvSpPr>
        <p:spPr bwMode="auto">
          <a:xfrm flipV="1">
            <a:off x="4419600" y="24384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86" name="Line 22"/>
          <p:cNvSpPr>
            <a:spLocks noChangeShapeType="1"/>
          </p:cNvSpPr>
          <p:nvPr/>
        </p:nvSpPr>
        <p:spPr bwMode="auto">
          <a:xfrm>
            <a:off x="4419600" y="34290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87" name="Line 23"/>
          <p:cNvSpPr>
            <a:spLocks noChangeShapeType="1"/>
          </p:cNvSpPr>
          <p:nvPr/>
        </p:nvSpPr>
        <p:spPr bwMode="auto">
          <a:xfrm>
            <a:off x="4419600" y="2438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88" name="Line 24"/>
          <p:cNvSpPr>
            <a:spLocks noChangeShapeType="1"/>
          </p:cNvSpPr>
          <p:nvPr/>
        </p:nvSpPr>
        <p:spPr bwMode="auto">
          <a:xfrm>
            <a:off x="4419600" y="44196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4" grpId="0" animBg="1"/>
      <p:bldP spid="164875" grpId="0"/>
      <p:bldP spid="164878" grpId="0" animBg="1"/>
      <p:bldP spid="164879" grpId="0" animBg="1"/>
      <p:bldP spid="164880" grpId="0"/>
      <p:bldP spid="164881" grpId="0"/>
      <p:bldP spid="164883" grpId="0" animBg="1"/>
      <p:bldP spid="164885" grpId="0" animBg="1"/>
      <p:bldP spid="164886" grpId="0" animBg="1"/>
      <p:bldP spid="164887" grpId="0" animBg="1"/>
      <p:bldP spid="16488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25" name="Text Box 37"/>
          <p:cNvSpPr txBox="1">
            <a:spLocks noChangeArrowheads="1"/>
          </p:cNvSpPr>
          <p:nvPr/>
        </p:nvSpPr>
        <p:spPr bwMode="auto">
          <a:xfrm>
            <a:off x="152400" y="1600200"/>
            <a:ext cx="8991600" cy="711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Nhà Nguyễn chọn đâu làm kinh đô ?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33400" y="3429000"/>
            <a:ext cx="3429000" cy="5334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          a. Thăng Long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3400" y="4191000"/>
            <a:ext cx="3429000" cy="5334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          b. Hoa Lư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3400" y="4953000"/>
            <a:ext cx="3429000" cy="5334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           c. Phú Xuân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5715000"/>
            <a:ext cx="3429000" cy="5334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           d. Cổ Loa</a:t>
            </a:r>
          </a:p>
        </p:txBody>
      </p:sp>
      <p:pic>
        <p:nvPicPr>
          <p:cNvPr id="165941" name="Picture 53" descr="naturerose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886200"/>
            <a:ext cx="2133600" cy="220980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39000" y="3886200"/>
            <a:ext cx="1066800" cy="990600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65925" grpId="0" animBg="1"/>
      <p:bldP spid="22532" grpId="0" animBg="1"/>
      <p:bldP spid="2" grpId="0" animBg="1"/>
      <p:bldP spid="3" grpId="0" animBg="1"/>
      <p:bldP spid="3" grpId="1" animBg="1"/>
      <p:bldP spid="4" grpId="0" animBg="1"/>
      <p:bldP spid="5" grpId="1" animBg="1"/>
      <p:bldP spid="5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13208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ý nào dưới đây thể hiện sự thống trị của nhà Nguyễn?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28600" y="2438400"/>
            <a:ext cx="8534400" cy="10668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8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a. Các vua Nguyễn không muốn chia sẽ</a:t>
            </a:r>
          </a:p>
          <a:p>
            <a:pPr eaLnBrk="0" hangingPunct="0"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quyền hành cho ai.</a:t>
            </a:r>
            <a:endParaRPr lang="en-US" sz="3600" dirty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04800" y="3733800"/>
            <a:ext cx="8534400" cy="8382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8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Nhà Nguyễn quan tâm cũng cố quân đội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04800" y="4724400"/>
            <a:ext cx="8534400" cy="9906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Nhà Nguyễn ban hành Bộ luật Gia Long</a:t>
            </a:r>
          </a:p>
          <a:p>
            <a:pPr eaLnBrk="0" hangingPunct="0"/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bảo vệ tuyệt đối quyền hành của nhà vua.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04800" y="5943600"/>
            <a:ext cx="8534400" cy="6096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Tất cả các ý trên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143750" y="981075"/>
            <a:ext cx="2057400" cy="1763713"/>
            <a:chOff x="1344" y="672"/>
            <a:chExt cx="2160" cy="1505"/>
          </a:xfrm>
        </p:grpSpPr>
        <p:pic>
          <p:nvPicPr>
            <p:cNvPr id="27662" name="Picture 8" descr="j023413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44" y="672"/>
              <a:ext cx="2160" cy="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3" name="AutoShape 9" descr="CA2JXBI5"/>
            <p:cNvSpPr>
              <a:spLocks noChangeArrowheads="1"/>
            </p:cNvSpPr>
            <p:nvPr/>
          </p:nvSpPr>
          <p:spPr bwMode="auto">
            <a:xfrm rot="-614954">
              <a:off x="2033" y="1069"/>
              <a:ext cx="951" cy="671"/>
            </a:xfrm>
            <a:prstGeom prst="smileyFace">
              <a:avLst>
                <a:gd name="adj" fmla="val 4653"/>
              </a:avLst>
            </a:prstGeom>
            <a:blipFill dpi="0" rotWithShape="1">
              <a:blip r:embed="rId6"/>
              <a:srcRect/>
              <a:stretch>
                <a:fillRect/>
              </a:stretch>
            </a:blipFill>
            <a:ln w="9525">
              <a:solidFill>
                <a:srgbClr val="FBFBE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7854950" y="1435100"/>
            <a:ext cx="7842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latin typeface="Arial Narrow" pitchFamily="34" charset="0"/>
              </a:rPr>
              <a:t>0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7854950" y="1403350"/>
            <a:ext cx="7842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latin typeface="Arial Narrow" pitchFamily="34" charset="0"/>
              </a:rPr>
              <a:t>1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7854950" y="1393825"/>
            <a:ext cx="7842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latin typeface="Arial Narrow" pitchFamily="34" charset="0"/>
              </a:rPr>
              <a:t>2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7858125" y="1393825"/>
            <a:ext cx="7842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latin typeface="Arial Narrow" pitchFamily="34" charset="0"/>
              </a:rPr>
              <a:t>3</a:t>
            </a: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7854950" y="1403350"/>
            <a:ext cx="7842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latin typeface="Arial Narrow" pitchFamily="34" charset="0"/>
              </a:rPr>
              <a:t>4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7854950" y="1403350"/>
            <a:ext cx="7842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latin typeface="Arial Narrow" pitchFamily="34" charset="0"/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3555" grpId="0" animBg="1" autoUpdateAnimBg="0"/>
      <p:bldP spid="23556" grpId="0" animBg="1" autoUpdateAnimBg="0"/>
      <p:bldP spid="23557" grpId="0" animBg="1" autoUpdateAnimBg="0"/>
      <p:bldP spid="23558" grpId="0" animBg="1" autoUpdateAnimBg="0"/>
      <p:bldP spid="23558" grpId="1" animBg="1"/>
      <p:bldP spid="23562" grpId="0"/>
      <p:bldP spid="23563" grpId="0"/>
      <p:bldP spid="23564" grpId="0"/>
      <p:bldP spid="23565" grpId="0"/>
      <p:bldP spid="23566" grpId="0"/>
      <p:bldP spid="2356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0" y="4038600"/>
            <a:ext cx="9144000" cy="1930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99FFCC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vua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nhà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Nguyễn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dùng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mọi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biện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pháp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thâu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tóm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quyền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hành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vào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tay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mình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2362200"/>
            <a:ext cx="9144000" cy="1320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99FFCC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1802,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2743200" cy="7715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79216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u="sng" dirty="0" err="1">
                <a:solidFill>
                  <a:srgbClr val="0000FF"/>
                </a:solidFill>
                <a:latin typeface="Times New Roman" pitchFamily="18" charset="0"/>
              </a:rPr>
              <a:t>Nội</a:t>
            </a:r>
            <a:r>
              <a:rPr lang="en-US" sz="4400" b="1" u="sng" dirty="0">
                <a:solidFill>
                  <a:srgbClr val="0000FF"/>
                </a:solidFill>
                <a:latin typeface="Times New Roman" pitchFamily="18" charset="0"/>
              </a:rPr>
              <a:t> dung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: </a:t>
            </a:r>
          </a:p>
        </p:txBody>
      </p:sp>
      <p:pic>
        <p:nvPicPr>
          <p:cNvPr id="175112" name="Picture 8" descr="back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04863" cy="1981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  <p:bldP spid="4097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oup 2"/>
          <p:cNvGrpSpPr>
            <a:grpSpLocks/>
          </p:cNvGrpSpPr>
          <p:nvPr/>
        </p:nvGrpSpPr>
        <p:grpSpPr bwMode="auto">
          <a:xfrm>
            <a:off x="0" y="-38100"/>
            <a:ext cx="9144000" cy="6934200"/>
            <a:chOff x="0" y="-24"/>
            <a:chExt cx="5760" cy="4368"/>
          </a:xfrm>
        </p:grpSpPr>
        <p:grpSp>
          <p:nvGrpSpPr>
            <p:cNvPr id="167939" name="Group 3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167940" name="Picture 4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</p:spPr>
          </p:pic>
          <p:pic>
            <p:nvPicPr>
              <p:cNvPr id="167941" name="Picture 5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</p:spPr>
          </p:pic>
          <p:pic>
            <p:nvPicPr>
              <p:cNvPr id="167942" name="Picture 6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>
                <a:off x="-2088" y="2088"/>
                <a:ext cx="4320" cy="144"/>
              </a:xfrm>
              <a:prstGeom prst="rect">
                <a:avLst/>
              </a:prstGeom>
              <a:noFill/>
            </p:spPr>
          </p:pic>
          <p:pic>
            <p:nvPicPr>
              <p:cNvPr id="167943" name="Picture 7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</p:spPr>
          </p:pic>
        </p:grpSp>
        <p:grpSp>
          <p:nvGrpSpPr>
            <p:cNvPr id="167944" name="Group 8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167945" name="Picture 9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</p:spPr>
          </p:pic>
          <p:pic>
            <p:nvPicPr>
              <p:cNvPr id="167946" name="Picture 10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</p:spPr>
          </p:pic>
          <p:pic>
            <p:nvPicPr>
              <p:cNvPr id="167947" name="Picture 11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6200000">
                <a:off x="-1971" y="1971"/>
                <a:ext cx="4320" cy="378"/>
              </a:xfrm>
              <a:prstGeom prst="rect">
                <a:avLst/>
              </a:prstGeom>
              <a:noFill/>
            </p:spPr>
          </p:pic>
          <p:pic>
            <p:nvPicPr>
              <p:cNvPr id="167948" name="Picture 12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6200000">
                <a:off x="3411" y="1971"/>
                <a:ext cx="4320" cy="378"/>
              </a:xfrm>
              <a:prstGeom prst="rect">
                <a:avLst/>
              </a:prstGeom>
              <a:noFill/>
            </p:spPr>
          </p:pic>
          <p:pic>
            <p:nvPicPr>
              <p:cNvPr id="167949" name="Picture 13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</p:spPr>
          </p:pic>
          <p:pic>
            <p:nvPicPr>
              <p:cNvPr id="167950" name="Picture 14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</p:spPr>
          </p:pic>
          <p:pic>
            <p:nvPicPr>
              <p:cNvPr id="167951" name="Picture 15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</p:spPr>
          </p:pic>
          <p:pic>
            <p:nvPicPr>
              <p:cNvPr id="167952" name="Picture 16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67953" name="Picture 17" descr="yeu ngh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2578100"/>
            <a:ext cx="2592387" cy="2255838"/>
          </a:xfrm>
          <a:prstGeom prst="rect">
            <a:avLst/>
          </a:prstGeom>
          <a:noFill/>
        </p:spPr>
      </p:pic>
      <p:pic>
        <p:nvPicPr>
          <p:cNvPr id="167954" name="Picture 18" descr="manh kho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7500" y="4095750"/>
            <a:ext cx="4276725" cy="1647825"/>
          </a:xfrm>
          <a:prstGeom prst="rect">
            <a:avLst/>
          </a:prstGeom>
          <a:noFill/>
        </p:spPr>
      </p:pic>
      <p:pic>
        <p:nvPicPr>
          <p:cNvPr id="167955" name="Picture 19" descr="HANH PHUC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4419600"/>
            <a:ext cx="3240088" cy="1773238"/>
          </a:xfrm>
          <a:prstGeom prst="rect">
            <a:avLst/>
          </a:prstGeom>
          <a:noFill/>
        </p:spPr>
      </p:pic>
      <p:grpSp>
        <p:nvGrpSpPr>
          <p:cNvPr id="167956" name="Group 20"/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0" y="-10"/>
            <a:chExt cx="5760" cy="4330"/>
          </a:xfrm>
        </p:grpSpPr>
        <p:pic>
          <p:nvPicPr>
            <p:cNvPr id="167957" name="Picture 21" descr="Animate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62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7958" name="Picture 22" descr="Animate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7959" name="Picture 23" descr="Animate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6200000">
              <a:off x="3576" y="2103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7960" name="Picture 24" descr="Animate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7961" name="Picture 25" descr="KINH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4400" y="381000"/>
            <a:ext cx="7456488" cy="2630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AutoShape 5"/>
          <p:cNvSpPr>
            <a:spLocks noChangeArrowheads="1"/>
          </p:cNvSpPr>
          <p:nvPr/>
        </p:nvSpPr>
        <p:spPr bwMode="auto">
          <a:xfrm>
            <a:off x="1066800" y="1600200"/>
            <a:ext cx="7239000" cy="3276600"/>
          </a:xfrm>
          <a:prstGeom prst="wedgeRoundRectCallout">
            <a:avLst>
              <a:gd name="adj1" fmla="val -39296"/>
              <a:gd name="adj2" fmla="val 96366"/>
              <a:gd name="adj3" fmla="val 16667"/>
            </a:avLst>
          </a:prstGeom>
          <a:gradFill rotWithShape="1">
            <a:gsLst>
              <a:gs pos="0">
                <a:srgbClr val="66FF66">
                  <a:gamma/>
                  <a:shade val="46275"/>
                  <a:invGamma/>
                </a:srgbClr>
              </a:gs>
              <a:gs pos="100000">
                <a:srgbClr val="66FF66">
                  <a:alpha val="56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5400" b="1">
                <a:latin typeface="Times New Roman" pitchFamily="18" charset="0"/>
              </a:rPr>
              <a:t>Theo em, tại sao vua Quang Trung lại đề cao chữ Nôm ?</a:t>
            </a:r>
          </a:p>
        </p:txBody>
      </p:sp>
      <p:pic>
        <p:nvPicPr>
          <p:cNvPr id="150534" name="Picture 6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1675" y="0"/>
            <a:ext cx="822325" cy="846138"/>
          </a:xfrm>
          <a:prstGeom prst="rect">
            <a:avLst/>
          </a:prstGeom>
          <a:noFill/>
        </p:spPr>
      </p:pic>
      <p:pic>
        <p:nvPicPr>
          <p:cNvPr id="150535" name="Picture 7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2325" cy="846138"/>
          </a:xfrm>
          <a:prstGeom prst="rect">
            <a:avLst/>
          </a:prstGeom>
          <a:noFill/>
        </p:spPr>
      </p:pic>
      <p:pic>
        <p:nvPicPr>
          <p:cNvPr id="150536" name="Picture 8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1675" y="6011863"/>
            <a:ext cx="822325" cy="846137"/>
          </a:xfrm>
          <a:prstGeom prst="rect">
            <a:avLst/>
          </a:prstGeom>
          <a:noFill/>
        </p:spPr>
      </p:pic>
      <p:pic>
        <p:nvPicPr>
          <p:cNvPr id="150537" name="Picture 9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1863"/>
            <a:ext cx="822325" cy="846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6" name="Rectangle 14"/>
          <p:cNvSpPr>
            <a:spLocks noGrp="1" noChangeArrowheads="1"/>
          </p:cNvSpPr>
          <p:nvPr>
            <p:ph type="title"/>
          </p:nvPr>
        </p:nvSpPr>
        <p:spPr>
          <a:xfrm>
            <a:off x="609600" y="1676400"/>
            <a:ext cx="8015288" cy="914400"/>
          </a:xfrm>
          <a:noFill/>
          <a:ln/>
        </p:spPr>
        <p:txBody>
          <a:bodyPr/>
          <a:lstStyle/>
          <a:p>
            <a:r>
              <a:rPr lang="en-US"/>
              <a:t>      </a:t>
            </a:r>
            <a:r>
              <a:rPr lang="en-US" b="1"/>
              <a:t>TRÒ CHƠI Ô CỬA BÍ MẬT</a:t>
            </a:r>
          </a:p>
        </p:txBody>
      </p:sp>
      <p:sp>
        <p:nvSpPr>
          <p:cNvPr id="151568" name="Rectangle 16"/>
          <p:cNvSpPr>
            <a:spLocks noChangeArrowheads="1"/>
          </p:cNvSpPr>
          <p:nvPr/>
        </p:nvSpPr>
        <p:spPr bwMode="auto">
          <a:xfrm>
            <a:off x="1600200" y="3276600"/>
            <a:ext cx="2590800" cy="228600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shade val="46275"/>
                  <a:invGamma/>
                </a:srgbClr>
              </a:gs>
              <a:gs pos="50000">
                <a:srgbClr val="FF6699"/>
              </a:gs>
              <a:gs pos="100000">
                <a:srgbClr val="FF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69" name="Text Box 17"/>
          <p:cNvSpPr txBox="1">
            <a:spLocks noChangeArrowheads="1"/>
          </p:cNvSpPr>
          <p:nvPr/>
        </p:nvSpPr>
        <p:spPr bwMode="auto">
          <a:xfrm>
            <a:off x="1905000" y="3657600"/>
            <a:ext cx="1828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Times New Roman" pitchFamily="18" charset="0"/>
              </a:rPr>
              <a:t>Ô cửa số 2</a:t>
            </a:r>
          </a:p>
        </p:txBody>
      </p:sp>
      <p:sp>
        <p:nvSpPr>
          <p:cNvPr id="151570" name="Rectangle 18"/>
          <p:cNvSpPr>
            <a:spLocks noChangeArrowheads="1"/>
          </p:cNvSpPr>
          <p:nvPr/>
        </p:nvSpPr>
        <p:spPr bwMode="auto">
          <a:xfrm>
            <a:off x="5562600" y="3276600"/>
            <a:ext cx="2590800" cy="2209800"/>
          </a:xfrm>
          <a:prstGeom prst="rect">
            <a:avLst/>
          </a:prstGeom>
          <a:gradFill rotWithShape="1">
            <a:gsLst>
              <a:gs pos="0">
                <a:srgbClr val="FFFF66">
                  <a:gamma/>
                  <a:shade val="46275"/>
                  <a:invGamma/>
                </a:srgbClr>
              </a:gs>
              <a:gs pos="50000">
                <a:srgbClr val="FFFF66"/>
              </a:gs>
              <a:gs pos="100000">
                <a:srgbClr val="FFFF66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71" name="Text Box 19"/>
          <p:cNvSpPr txBox="1">
            <a:spLocks noChangeArrowheads="1"/>
          </p:cNvSpPr>
          <p:nvPr/>
        </p:nvSpPr>
        <p:spPr bwMode="auto">
          <a:xfrm>
            <a:off x="6019800" y="3581400"/>
            <a:ext cx="1828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Times New Roman" pitchFamily="18" charset="0"/>
              </a:rPr>
              <a:t>Ô cửa số 3</a:t>
            </a:r>
          </a:p>
        </p:txBody>
      </p:sp>
      <p:sp>
        <p:nvSpPr>
          <p:cNvPr id="151572" name="Rectangle 20"/>
          <p:cNvSpPr>
            <a:spLocks noChangeArrowheads="1"/>
          </p:cNvSpPr>
          <p:nvPr/>
        </p:nvSpPr>
        <p:spPr bwMode="auto">
          <a:xfrm>
            <a:off x="1828800" y="609600"/>
            <a:ext cx="5715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u="sng">
                <a:solidFill>
                  <a:srgbClr val="FF0066"/>
                </a:solidFill>
              </a:rPr>
              <a:t>Kiểm tra bài cũ</a:t>
            </a:r>
          </a:p>
        </p:txBody>
      </p:sp>
      <p:pic>
        <p:nvPicPr>
          <p:cNvPr id="151579" name="Picture 27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795587" y="3252787"/>
            <a:ext cx="5943600" cy="352425"/>
          </a:xfrm>
          <a:prstGeom prst="rect">
            <a:avLst/>
          </a:prstGeom>
          <a:noFill/>
        </p:spPr>
      </p:pic>
      <p:pic>
        <p:nvPicPr>
          <p:cNvPr id="151580" name="Picture 28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995988" y="3328987"/>
            <a:ext cx="5943600" cy="352425"/>
          </a:xfrm>
          <a:prstGeom prst="rect">
            <a:avLst/>
          </a:prstGeom>
          <a:noFill/>
        </p:spPr>
      </p:pic>
      <p:pic>
        <p:nvPicPr>
          <p:cNvPr id="151581" name="Picture 29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05575"/>
            <a:ext cx="9144000" cy="352425"/>
          </a:xfrm>
          <a:prstGeom prst="rect">
            <a:avLst/>
          </a:prstGeom>
          <a:noFill/>
        </p:spPr>
      </p:pic>
      <p:pic>
        <p:nvPicPr>
          <p:cNvPr id="151582" name="Picture 30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5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1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6" grpId="0"/>
      <p:bldP spid="151568" grpId="0" animBg="1"/>
      <p:bldP spid="151569" grpId="0"/>
      <p:bldP spid="151570" grpId="0" animBg="1"/>
      <p:bldP spid="1515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8" descr="6c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7" name="AutoShape 7" descr="50%"/>
          <p:cNvSpPr>
            <a:spLocks noChangeArrowheads="1"/>
          </p:cNvSpPr>
          <p:nvPr/>
        </p:nvSpPr>
        <p:spPr bwMode="auto">
          <a:xfrm>
            <a:off x="838200" y="1066800"/>
            <a:ext cx="7315200" cy="4038600"/>
          </a:xfrm>
          <a:prstGeom prst="wedgeRoundRectCallout">
            <a:avLst>
              <a:gd name="adj1" fmla="val -47699"/>
              <a:gd name="adj2" fmla="val 84907"/>
              <a:gd name="adj3" fmla="val 16667"/>
            </a:avLst>
          </a:prstGeom>
          <a:pattFill prst="pct50">
            <a:fgClr>
              <a:srgbClr val="66FF33">
                <a:alpha val="33000"/>
              </a:srgbClr>
            </a:fgClr>
            <a:bgClr>
              <a:srgbClr val="2F7617">
                <a:alpha val="33000"/>
              </a:srgb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/>
            <a:r>
              <a:rPr lang="en-US" sz="4400">
                <a:solidFill>
                  <a:srgbClr val="993300"/>
                </a:solidFill>
                <a:latin typeface="Times New Roman" pitchFamily="18" charset="0"/>
              </a:rPr>
              <a:t>   </a:t>
            </a:r>
            <a:r>
              <a:rPr lang="en-US" sz="4800">
                <a:solidFill>
                  <a:srgbClr val="0000FF"/>
                </a:solidFill>
                <a:latin typeface="Times New Roman" pitchFamily="18" charset="0"/>
              </a:rPr>
              <a:t>Em hiểu câu </a:t>
            </a:r>
            <a:r>
              <a:rPr lang="en-US" sz="4800" b="1" i="1">
                <a:solidFill>
                  <a:srgbClr val="0000FF"/>
                </a:solidFill>
                <a:latin typeface="Times New Roman" pitchFamily="18" charset="0"/>
              </a:rPr>
              <a:t>“</a:t>
            </a:r>
            <a:r>
              <a:rPr lang="en-US" sz="4800" b="1" i="1">
                <a:solidFill>
                  <a:srgbClr val="CC0000"/>
                </a:solidFill>
                <a:latin typeface="Times New Roman" pitchFamily="18" charset="0"/>
              </a:rPr>
              <a:t>xây dựng đất nước lấy việc học làm đầu</a:t>
            </a:r>
            <a:r>
              <a:rPr lang="en-US" sz="4800" b="1" i="1">
                <a:solidFill>
                  <a:srgbClr val="0000FF"/>
                </a:solidFill>
                <a:latin typeface="Times New Roman" pitchFamily="18" charset="0"/>
              </a:rPr>
              <a:t>”</a:t>
            </a:r>
            <a:r>
              <a:rPr lang="en-US" sz="4800" i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>
                <a:solidFill>
                  <a:srgbClr val="0000FF"/>
                </a:solidFill>
                <a:latin typeface="Times New Roman" pitchFamily="18" charset="0"/>
              </a:rPr>
              <a:t>của vua Quang Trung như thế nào?</a:t>
            </a:r>
          </a:p>
          <a:p>
            <a:pPr algn="ctr"/>
            <a:endParaRPr lang="en-US" sz="480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28008" name="Picture 8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22325" cy="846138"/>
          </a:xfrm>
          <a:prstGeom prst="rect">
            <a:avLst/>
          </a:prstGeom>
          <a:noFill/>
        </p:spPr>
      </p:pic>
      <p:pic>
        <p:nvPicPr>
          <p:cNvPr id="128009" name="Picture 9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1675" y="6011863"/>
            <a:ext cx="822325" cy="846137"/>
          </a:xfrm>
          <a:prstGeom prst="rect">
            <a:avLst/>
          </a:prstGeom>
          <a:noFill/>
        </p:spPr>
      </p:pic>
      <p:pic>
        <p:nvPicPr>
          <p:cNvPr id="128010" name="Picture 10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11863"/>
            <a:ext cx="822325" cy="846137"/>
          </a:xfrm>
          <a:prstGeom prst="rect">
            <a:avLst/>
          </a:prstGeom>
          <a:noFill/>
        </p:spPr>
      </p:pic>
      <p:pic>
        <p:nvPicPr>
          <p:cNvPr id="128011" name="Picture 11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1675" y="0"/>
            <a:ext cx="822325" cy="8461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1828800" y="457200"/>
            <a:ext cx="5715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u="sng">
                <a:solidFill>
                  <a:srgbClr val="FF0066"/>
                </a:solidFill>
              </a:rPr>
              <a:t>Kiểm tra bài cũ</a:t>
            </a: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1295400"/>
            <a:ext cx="8015288" cy="914400"/>
          </a:xfrm>
          <a:noFill/>
          <a:ln/>
        </p:spPr>
        <p:txBody>
          <a:bodyPr/>
          <a:lstStyle/>
          <a:p>
            <a:r>
              <a:rPr lang="en-US"/>
              <a:t>      </a:t>
            </a:r>
            <a:r>
              <a:rPr lang="en-US" sz="4400" b="1"/>
              <a:t>TRÒ CHƠI Ô CỬA BÍ MẬT</a:t>
            </a:r>
          </a:p>
        </p:txBody>
      </p:sp>
      <p:sp>
        <p:nvSpPr>
          <p:cNvPr id="152587" name="Rectangle 11"/>
          <p:cNvSpPr>
            <a:spLocks noChangeArrowheads="1"/>
          </p:cNvSpPr>
          <p:nvPr/>
        </p:nvSpPr>
        <p:spPr bwMode="auto">
          <a:xfrm>
            <a:off x="2971800" y="3124200"/>
            <a:ext cx="3429000" cy="2667000"/>
          </a:xfrm>
          <a:prstGeom prst="rect">
            <a:avLst/>
          </a:prstGeom>
          <a:gradFill rotWithShape="1">
            <a:gsLst>
              <a:gs pos="0">
                <a:srgbClr val="FFFF66">
                  <a:gamma/>
                  <a:shade val="46275"/>
                  <a:invGamma/>
                </a:srgbClr>
              </a:gs>
              <a:gs pos="50000">
                <a:srgbClr val="FFFF66"/>
              </a:gs>
              <a:gs pos="100000">
                <a:srgbClr val="FFFF66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88" name="Text Box 12"/>
          <p:cNvSpPr txBox="1">
            <a:spLocks noChangeArrowheads="1"/>
          </p:cNvSpPr>
          <p:nvPr/>
        </p:nvSpPr>
        <p:spPr bwMode="auto">
          <a:xfrm>
            <a:off x="3124200" y="3429000"/>
            <a:ext cx="29718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>
                <a:latin typeface="Times New Roman" pitchFamily="18" charset="0"/>
              </a:rPr>
              <a:t>Ô cửa số 3</a:t>
            </a:r>
          </a:p>
        </p:txBody>
      </p:sp>
      <p:pic>
        <p:nvPicPr>
          <p:cNvPr id="152589" name="Picture 13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795587" y="3252787"/>
            <a:ext cx="5943600" cy="352425"/>
          </a:xfrm>
          <a:prstGeom prst="rect">
            <a:avLst/>
          </a:prstGeom>
          <a:noFill/>
        </p:spPr>
      </p:pic>
      <p:pic>
        <p:nvPicPr>
          <p:cNvPr id="152590" name="Picture 14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995988" y="3328987"/>
            <a:ext cx="5943600" cy="352425"/>
          </a:xfrm>
          <a:prstGeom prst="rect">
            <a:avLst/>
          </a:prstGeom>
          <a:noFill/>
        </p:spPr>
      </p:pic>
      <p:pic>
        <p:nvPicPr>
          <p:cNvPr id="152591" name="Picture 15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05575"/>
            <a:ext cx="9144000" cy="352425"/>
          </a:xfrm>
          <a:prstGeom prst="rect">
            <a:avLst/>
          </a:prstGeom>
          <a:noFill/>
        </p:spPr>
      </p:pic>
      <p:pic>
        <p:nvPicPr>
          <p:cNvPr id="152592" name="Picture 16" descr="PURPLEIVYFLOWERGLITTERLINE.gif PURPLE IVY FLOWER GLITTER LINE image by aneelahafeez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52425"/>
          </a:xfrm>
          <a:prstGeom prst="rect">
            <a:avLst/>
          </a:prstGeom>
          <a:noFill/>
        </p:spPr>
      </p:pic>
      <p:pic>
        <p:nvPicPr>
          <p:cNvPr id="152593" name="Picture 17" descr="Mjg3NTE4Ng1200689302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3">
            <a:lum bright="26000" contrast="30000"/>
          </a:blip>
          <a:srcRect/>
          <a:stretch>
            <a:fillRect/>
          </a:stretch>
        </p:blipFill>
        <p:spPr bwMode="auto">
          <a:xfrm>
            <a:off x="2438400" y="1905000"/>
            <a:ext cx="4495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1" grpId="0"/>
      <p:bldP spid="152587" grpId="0" animBg="1"/>
      <p:bldP spid="1525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AutoShape 2"/>
          <p:cNvSpPr>
            <a:spLocks noChangeArrowheads="1"/>
          </p:cNvSpPr>
          <p:nvPr/>
        </p:nvSpPr>
        <p:spPr bwMode="auto">
          <a:xfrm>
            <a:off x="1600200" y="1219200"/>
            <a:ext cx="6400800" cy="2667000"/>
          </a:xfrm>
          <a:prstGeom prst="cloudCallout">
            <a:avLst>
              <a:gd name="adj1" fmla="val -60468"/>
              <a:gd name="adj2" fmla="val 7613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sz="4000"/>
          </a:p>
          <a:p>
            <a:pPr algn="ctr"/>
            <a:r>
              <a:rPr lang="en-US" sz="4000">
                <a:solidFill>
                  <a:schemeClr val="bg1"/>
                </a:solidFill>
              </a:rPr>
              <a:t>PHẦN THƯỞNG</a:t>
            </a:r>
          </a:p>
        </p:txBody>
      </p:sp>
      <p:pic>
        <p:nvPicPr>
          <p:cNvPr id="129032" name="Picture 8" descr="Copy of 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" cy="1260475"/>
          </a:xfrm>
          <a:prstGeom prst="rect">
            <a:avLst/>
          </a:prstGeom>
          <a:noFill/>
        </p:spPr>
      </p:pic>
      <p:pic>
        <p:nvPicPr>
          <p:cNvPr id="129033" name="Picture 9" descr="Copy of 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67375"/>
            <a:ext cx="1295400" cy="1190625"/>
          </a:xfrm>
          <a:prstGeom prst="rect">
            <a:avLst/>
          </a:prstGeom>
          <a:noFill/>
        </p:spPr>
      </p:pic>
      <p:pic>
        <p:nvPicPr>
          <p:cNvPr id="129034" name="Picture 10" descr="Copy of 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597525"/>
            <a:ext cx="1371600" cy="1260475"/>
          </a:xfrm>
          <a:prstGeom prst="rect">
            <a:avLst/>
          </a:prstGeom>
          <a:noFill/>
        </p:spPr>
      </p:pic>
      <p:pic>
        <p:nvPicPr>
          <p:cNvPr id="129035" name="Picture 11" descr="Copy of 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0"/>
            <a:ext cx="1371600" cy="126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6" fill="hold">
                                          <p:stCondLst>
                                            <p:cond delay="456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6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6c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3810000" y="762000"/>
            <a:ext cx="2438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Lịch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sử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105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2000" y="1905000"/>
            <a:ext cx="7848600" cy="3200400"/>
          </a:xfrm>
          <a:prstGeom prst="horizontalScroll">
            <a:avLst>
              <a:gd name="adj" fmla="val 24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 algn="ctr"/>
            <a:r>
              <a:rPr 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057400" y="3581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600200" y="2743200"/>
            <a:ext cx="6781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I/ Hoàn cảnh ra đời  của Nhà Nguyễn. </a:t>
            </a:r>
            <a:endParaRPr lang="en-US" sz="4000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5105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4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Nhà Nguyễn thành lập</a:t>
            </a:r>
          </a:p>
        </p:txBody>
      </p:sp>
      <p:pic>
        <p:nvPicPr>
          <p:cNvPr id="3084" name="Picture 6" descr="XMASCA~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4876800"/>
            <a:ext cx="129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6" descr="XMASCA~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9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6" descr="XMASCA~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81600"/>
            <a:ext cx="129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5" grpId="0" animBg="1"/>
      <p:bldP spid="28680" grpId="0"/>
      <p:bldP spid="30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6c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52400" y="19050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36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u="sng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52400" y="4267200"/>
            <a:ext cx="2209800" cy="1320800"/>
          </a:xfrm>
          <a:prstGeom prst="rect">
            <a:avLst/>
          </a:prstGeom>
          <a:gradFill rotWithShape="1">
            <a:gsLst>
              <a:gs pos="0">
                <a:srgbClr val="99FF99">
                  <a:gamma/>
                  <a:shade val="79216"/>
                  <a:invGamma/>
                </a:srgbClr>
              </a:gs>
              <a:gs pos="100000">
                <a:srgbClr val="99FF99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Thảo luận 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Nhóm 3</a:t>
            </a: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3200400" y="3505200"/>
            <a:ext cx="5638800" cy="1828800"/>
          </a:xfrm>
          <a:prstGeom prst="wedgeRoundRectCallout">
            <a:avLst>
              <a:gd name="adj1" fmla="val -65764"/>
              <a:gd name="adj2" fmla="val 43403"/>
              <a:gd name="adj3" fmla="val 16667"/>
            </a:avLst>
          </a:prstGeom>
          <a:gradFill rotWithShape="1">
            <a:gsLst>
              <a:gs pos="0">
                <a:srgbClr val="8BB4E1"/>
              </a:gs>
              <a:gs pos="50000">
                <a:schemeClr val="bg1"/>
              </a:gs>
              <a:gs pos="100000">
                <a:srgbClr val="8BB4E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Nguyễn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 </a:t>
            </a:r>
            <a:r>
              <a:rPr lang="en-US" sz="3600" dirty="0" err="1"/>
              <a:t>đời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hoàn</a:t>
            </a:r>
            <a:r>
              <a:rPr lang="en-US" sz="3600" dirty="0"/>
              <a:t> </a:t>
            </a:r>
            <a:r>
              <a:rPr lang="en-US" sz="3600" dirty="0" err="1"/>
              <a:t>cảnh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?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724400" y="5791200"/>
            <a:ext cx="3581400" cy="588963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Thời gian: 2 phút</a:t>
            </a:r>
          </a:p>
        </p:txBody>
      </p:sp>
      <p:pic>
        <p:nvPicPr>
          <p:cNvPr id="4107" name="Picture 6" descr="XMASC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  <p:bldP spid="28682" grpId="0" animBg="1"/>
      <p:bldP spid="2868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6736"/>
  <p:tag name="VIOLETTITLE" val="nha nguyen thanh lap .ls lop 4 tuan 31"/>
  <p:tag name="VIOLETLESSON" val="27"/>
  <p:tag name="VIOLETCATID" val="8049777"/>
  <p:tag name="VIOLETSUBJECT" val="Lịch sử 4"/>
  <p:tag name="VIOLETAUTHORID" val="1937511"/>
  <p:tag name="VIOLETAUTHORNAME" val="Bùi Phước Hòa"/>
  <p:tag name="VIOLETAUTHORAVATAR" val="1937511.jpg"/>
  <p:tag name="VIOLETAUTHORADDRESS" val="nguyễn trung trực  - an giang"/>
  <p:tag name="VIOLETDATE" val="2011-04-05 21:03:53"/>
  <p:tag name="VIOLETHIT" val="578"/>
  <p:tag name="VIOLETLIKE" val="0"/>
  <p:tag name="MMPROD_NEXTUNIQUEID" val="10012"/>
  <p:tag name="MMPROD_UIDATA" val="&lt;database version=&quot;7.0&quot;&gt;&lt;object type=&quot;1&quot; unique_id=&quot;10001&quot;&gt;&lt;object type=&quot;8&quot; unique_id=&quot;10865&quot;&gt;&lt;/object&gt;&lt;object type=&quot;2&quot; unique_id=&quot;10866&quot;&gt;&lt;object type=&quot;3&quot; unique_id=&quot;10868&quot;&gt;&lt;property id=&quot;20148&quot; value=&quot;5&quot;/&gt;&lt;property id=&quot;20300&quot; value=&quot;Slide 2 - &amp;quot;      TRÒ CHƠI: Ô CỬA BÍ MẬT&amp;quot;&quot;/&gt;&lt;property id=&quot;20307&quot; value=&quot;310&quot;/&gt;&lt;/object&gt;&lt;object type=&quot;3&quot; unique_id=&quot;10869&quot;&gt;&lt;property id=&quot;20148&quot; value=&quot;5&quot;/&gt;&lt;property id=&quot;20300&quot; value=&quot;Slide 3&quot;/&gt;&lt;property id=&quot;20307&quot; value=&quot;323&quot;/&gt;&lt;/object&gt;&lt;object type=&quot;3&quot; unique_id=&quot;10870&quot;&gt;&lt;property id=&quot;20148&quot; value=&quot;5&quot;/&gt;&lt;property id=&quot;20300&quot; value=&quot;Slide 4 - &amp;quot;      TRÒ CHƠI Ô CỬA BÍ MẬT&amp;quot;&quot;/&gt;&lt;property id=&quot;20307&quot; value=&quot;324&quot;/&gt;&lt;/object&gt;&lt;object type=&quot;3&quot; unique_id=&quot;10871&quot;&gt;&lt;property id=&quot;20148&quot; value=&quot;5&quot;/&gt;&lt;property id=&quot;20300&quot; value=&quot;Slide 5&quot;/&gt;&lt;property id=&quot;20307&quot; value=&quot;313&quot;/&gt;&lt;/object&gt;&lt;object type=&quot;3&quot; unique_id=&quot;10872&quot;&gt;&lt;property id=&quot;20148&quot; value=&quot;5&quot;/&gt;&lt;property id=&quot;20300&quot; value=&quot;Slide 6 - &amp;quot;      TRÒ CHƠI Ô CỬA BÍ MẬT&amp;quot;&quot;/&gt;&lt;property id=&quot;20307&quot; value=&quot;325&quot;/&gt;&lt;/object&gt;&lt;object type=&quot;3&quot; unique_id=&quot;10873&quot;&gt;&lt;property id=&quot;20148&quot; value=&quot;5&quot;/&gt;&lt;property id=&quot;20300&quot; value=&quot;Slide 7&quot;/&gt;&lt;property id=&quot;20307&quot; value=&quot;314&quot;/&gt;&lt;/object&gt;&lt;object type=&quot;3&quot; unique_id=&quot;10874&quot;&gt;&lt;property id=&quot;20148&quot; value=&quot;5&quot;/&gt;&lt;property id=&quot;20300&quot; value=&quot;Slide 8&quot;/&gt;&lt;property id=&quot;20307&quot; value=&quot;258&quot;/&gt;&lt;/object&gt;&lt;object type=&quot;3&quot; unique_id=&quot;10875&quot;&gt;&lt;property id=&quot;20148&quot; value=&quot;5&quot;/&gt;&lt;property id=&quot;20300&quot; value=&quot;Slide 9&quot;/&gt;&lt;property id=&quot;20307&quot; value=&quot;282&quot;/&gt;&lt;/object&gt;&lt;object type=&quot;3&quot; unique_id=&quot;10876&quot;&gt;&lt;property id=&quot;20148&quot; value=&quot;5&quot;/&gt;&lt;property id=&quot;20300&quot; value=&quot;Slide 10&quot;/&gt;&lt;property id=&quot;20307&quot; value=&quot;326&quot;/&gt;&lt;/object&gt;&lt;object type=&quot;3&quot; unique_id=&quot;10877&quot;&gt;&lt;property id=&quot;20148&quot; value=&quot;5&quot;/&gt;&lt;property id=&quot;20300&quot; value=&quot;Slide 11&quot;/&gt;&lt;property id=&quot;20307&quot; value=&quot;259&quot;/&gt;&lt;/object&gt;&lt;object type=&quot;3&quot; unique_id=&quot;10878&quot;&gt;&lt;property id=&quot;20148&quot; value=&quot;5&quot;/&gt;&lt;property id=&quot;20300&quot; value=&quot;Slide 12&quot;/&gt;&lt;property id=&quot;20307&quot; value=&quot;315&quot;/&gt;&lt;/object&gt;&lt;object type=&quot;3&quot; unique_id=&quot;10879&quot;&gt;&lt;property id=&quot;20148&quot; value=&quot;5&quot;/&gt;&lt;property id=&quot;20300&quot; value=&quot;Slide 13 - &amp;quot;Vua Minh Mạng&amp;quot;&quot;/&gt;&lt;property id=&quot;20307&quot; value=&quot;301&quot;/&gt;&lt;/object&gt;&lt;object type=&quot;3&quot; unique_id=&quot;10880&quot;&gt;&lt;property id=&quot;20148&quot; value=&quot;5&quot;/&gt;&lt;property id=&quot;20300&quot; value=&quot;Slide 14 - &amp;quot;Vua Tự Đức &amp;quot;&quot;/&gt;&lt;property id=&quot;20307&quot; value=&quot;302&quot;/&gt;&lt;/object&gt;&lt;object type=&quot;3&quot; unique_id=&quot;10881&quot;&gt;&lt;property id=&quot;20148&quot; value=&quot;5&quot;/&gt;&lt;property id=&quot;20300&quot; value=&quot;Slide 15&quot;/&gt;&lt;property id=&quot;20307&quot; value=&quot;317&quot;/&gt;&lt;/object&gt;&lt;object type=&quot;3&quot; unique_id=&quot;10882&quot;&gt;&lt;property id=&quot;20148&quot; value=&quot;5&quot;/&gt;&lt;property id=&quot;20300&quot; value=&quot;Slide 16&quot;/&gt;&lt;property id=&quot;20307&quot; value=&quot;330&quot;/&gt;&lt;/object&gt;&lt;object type=&quot;3&quot; unique_id=&quot;10883&quot;&gt;&lt;property id=&quot;20148&quot; value=&quot;5&quot;/&gt;&lt;property id=&quot;20300&quot; value=&quot;Slide 17&quot;/&gt;&lt;property id=&quot;20307&quot; value=&quot;287&quot;/&gt;&lt;/object&gt;&lt;object type=&quot;3&quot; unique_id=&quot;10884&quot;&gt;&lt;property id=&quot;20148&quot; value=&quot;5&quot;/&gt;&lt;property id=&quot;20300&quot; value=&quot;Slide 18&quot;/&gt;&lt;property id=&quot;20307&quot; value=&quot;295&quot;/&gt;&lt;/object&gt;&lt;object type=&quot;3&quot; unique_id=&quot;10885&quot;&gt;&lt;property id=&quot;20148&quot; value=&quot;5&quot;/&gt;&lt;property id=&quot;20300&quot; value=&quot;Slide 19&quot;/&gt;&lt;property id=&quot;20307&quot; value=&quot;296&quot;/&gt;&lt;/object&gt;&lt;object type=&quot;3&quot; unique_id=&quot;10886&quot;&gt;&lt;property id=&quot;20148&quot; value=&quot;5&quot;/&gt;&lt;property id=&quot;20300&quot; value=&quot;Slide 20&quot;/&gt;&lt;property id=&quot;20307&quot; value=&quot;269&quot;/&gt;&lt;/object&gt;&lt;object type=&quot;3&quot; unique_id=&quot;10887&quot;&gt;&lt;property id=&quot;20148&quot; value=&quot;5&quot;/&gt;&lt;property id=&quot;20300&quot; value=&quot;Slide 21&quot;/&gt;&lt;property id=&quot;20307&quot; value=&quot;270&quot;/&gt;&lt;/object&gt;&lt;object type=&quot;3&quot; unique_id=&quot;10888&quot;&gt;&lt;property id=&quot;20148&quot; value=&quot;5&quot;/&gt;&lt;property id=&quot;20300&quot; value=&quot;Slide 22&quot;/&gt;&lt;property id=&quot;20307&quot; value=&quot;290&quot;/&gt;&lt;/object&gt;&lt;object type=&quot;3&quot; unique_id=&quot;10889&quot;&gt;&lt;property id=&quot;20148&quot; value=&quot;5&quot;/&gt;&lt;property id=&quot;20300&quot; value=&quot;Slide 23&quot;/&gt;&lt;property id=&quot;20307&quot; value=&quot;333&quot;/&gt;&lt;/object&gt;&lt;object type=&quot;3&quot; unique_id=&quot;10890&quot;&gt;&lt;property id=&quot;20148&quot; value=&quot;5&quot;/&gt;&lt;property id=&quot;20300&quot; value=&quot;Slide 24&quot;/&gt;&lt;property id=&quot;20307&quot; value=&quot;276&quot;/&gt;&lt;/object&gt;&lt;object type=&quot;3&quot; unique_id=&quot;10891&quot;&gt;&lt;property id=&quot;20148&quot; value=&quot;5&quot;/&gt;&lt;property id=&quot;20300&quot; value=&quot;Slide 25&quot;/&gt;&lt;property id=&quot;20307&quot; value=&quot;334&quot;/&gt;&lt;/object&gt;&lt;object type=&quot;3&quot; unique_id=&quot;10892&quot;&gt;&lt;property id=&quot;20148&quot; value=&quot;5&quot;/&gt;&lt;property id=&quot;20300&quot; value=&quot;Slide 26&quot;/&gt;&lt;property id=&quot;20307&quot; value=&quot;335&quot;/&gt;&lt;/object&gt;&lt;object type=&quot;3&quot; unique_id=&quot;10893&quot;&gt;&lt;property id=&quot;20148&quot; value=&quot;5&quot;/&gt;&lt;property id=&quot;20300&quot; value=&quot;Slide 27&quot;/&gt;&lt;property id=&quot;20307&quot; value=&quot;277&quot;/&gt;&lt;/object&gt;&lt;object type=&quot;3&quot; unique_id=&quot;10894&quot;&gt;&lt;property id=&quot;20148&quot; value=&quot;5&quot;/&gt;&lt;property id=&quot;20300&quot; value=&quot;Slide 28&quot;/&gt;&lt;property id=&quot;20307&quot; value=&quot;342&quot;/&gt;&lt;/object&gt;&lt;object type=&quot;3&quot; unique_id=&quot;10895&quot;&gt;&lt;property id=&quot;20148&quot; value=&quot;5&quot;/&gt;&lt;property id=&quot;20300&quot; value=&quot;Slide 29&quot;/&gt;&lt;property id=&quot;20307&quot; value=&quot;337&quot;/&gt;&lt;/object&gt;&lt;object type=&quot;3&quot; unique_id=&quot;10896&quot;&gt;&lt;property id=&quot;20148&quot; value=&quot;5&quot;/&gt;&lt;property id=&quot;20300&quot; value=&quot;Slide 1&quot;/&gt;&lt;property id=&quot;20307&quot; value=&quot;34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2084</TotalTime>
  <Words>603</Words>
  <Application>Microsoft Office PowerPoint</Application>
  <PresentationFormat>On-screen Show (4:3)</PresentationFormat>
  <Paragraphs>99</Paragraphs>
  <Slides>29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Edge</vt:lpstr>
      <vt:lpstr>Slide 1</vt:lpstr>
      <vt:lpstr>      TRÒ CHƠI: Ô CỬA BÍ MẬT</vt:lpstr>
      <vt:lpstr>Slide 3</vt:lpstr>
      <vt:lpstr>      TRÒ CHƠI Ô CỬA BÍ MẬT</vt:lpstr>
      <vt:lpstr>Slide 5</vt:lpstr>
      <vt:lpstr>      TRÒ CHƠI Ô CỬA BÍ MẬT</vt:lpstr>
      <vt:lpstr>Slide 7</vt:lpstr>
      <vt:lpstr>Slide 8</vt:lpstr>
      <vt:lpstr>Slide 9</vt:lpstr>
      <vt:lpstr>Slide 10</vt:lpstr>
      <vt:lpstr>Slide 11</vt:lpstr>
      <vt:lpstr>Slide 12</vt:lpstr>
      <vt:lpstr>Vua Minh Mạng</vt:lpstr>
      <vt:lpstr>Vua Tự Đức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VIETNAM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AMD</dc:creator>
  <cp:lastModifiedBy>AutoBVT</cp:lastModifiedBy>
  <cp:revision>144</cp:revision>
  <dcterms:created xsi:type="dcterms:W3CDTF">2009-03-08T14:32:19Z</dcterms:created>
  <dcterms:modified xsi:type="dcterms:W3CDTF">2016-04-11T07:42:54Z</dcterms:modified>
</cp:coreProperties>
</file>